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94" r:id="rId3"/>
    <p:sldId id="257" r:id="rId4"/>
    <p:sldId id="258" r:id="rId5"/>
    <p:sldId id="295" r:id="rId6"/>
    <p:sldId id="259" r:id="rId7"/>
    <p:sldId id="267" r:id="rId8"/>
    <p:sldId id="260" r:id="rId9"/>
    <p:sldId id="266" r:id="rId10"/>
    <p:sldId id="261" r:id="rId11"/>
    <p:sldId id="269" r:id="rId12"/>
    <p:sldId id="262" r:id="rId13"/>
    <p:sldId id="263" r:id="rId14"/>
    <p:sldId id="264" r:id="rId15"/>
    <p:sldId id="265" r:id="rId16"/>
  </p:sldIdLst>
  <p:sldSz cx="12192000" cy="6858000"/>
  <p:notesSz cx="6858000" cy="99456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8" autoAdjust="0"/>
    <p:restoredTop sz="83300" autoAdjust="0"/>
  </p:normalViewPr>
  <p:slideViewPr>
    <p:cSldViewPr snapToGrid="0">
      <p:cViewPr varScale="1">
        <p:scale>
          <a:sx n="57" d="100"/>
          <a:sy n="57" d="100"/>
        </p:scale>
        <p:origin x="38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tilisateur\Desktop\Arnaud\1%20Interventions%20et%20ecrits\1%20Textes%20en%20chantier\1%20Huile%20de%20coude\Graphiques%20Huile%20de%20coude%20(version%202).xlsb.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Mes%20documents\Desktop\Arnaud\1%20Interventions%20et%20ecrits\1%20Textes%20en%20chantier\1%20Huile%20de%20coude\Graphiques%20Huile%20de%20coude%20(version%202).xlsb.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tilisateur\Desktop\Arnaud\1%20Interventions%20et%20ecrits\1%20Textes%20en%20chantier\1%20Huile%20de%20coude\Graphiques%20Huile%20de%20coude%20(version%202).xlsb.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3250279091948E-2"/>
          <c:y val="8.3205254597629827E-2"/>
          <c:w val="0.87248264984083446"/>
          <c:h val="0.81150244618026146"/>
        </c:manualLayout>
      </c:layout>
      <c:areaChart>
        <c:grouping val="stacked"/>
        <c:varyColors val="0"/>
        <c:ser>
          <c:idx val="0"/>
          <c:order val="0"/>
          <c:tx>
            <c:strRef>
              <c:f>'9 extraction'!$B$1</c:f>
              <c:strCache>
                <c:ptCount val="1"/>
                <c:pt idx="0">
                  <c:v>Biomasse</c:v>
                </c:pt>
              </c:strCache>
            </c:strRef>
          </c:tx>
          <c:spPr>
            <a:solidFill>
              <a:schemeClr val="bg2">
                <a:lumMod val="50000"/>
              </a:schemeClr>
            </a:solidFill>
            <a:ln>
              <a:noFill/>
            </a:ln>
            <a:effectLst/>
          </c:spPr>
          <c:cat>
            <c:numRef>
              <c:f>'9 extraction'!$A$2:$A$13</c:f>
              <c:numCache>
                <c:formatCode>General</c:formatCode>
                <c:ptCount val="12"/>
                <c:pt idx="0">
                  <c:v>1900</c:v>
                </c:pt>
                <c:pt idx="1">
                  <c:v>1910</c:v>
                </c:pt>
                <c:pt idx="2">
                  <c:v>1920</c:v>
                </c:pt>
                <c:pt idx="3">
                  <c:v>1930</c:v>
                </c:pt>
                <c:pt idx="4">
                  <c:v>1940</c:v>
                </c:pt>
                <c:pt idx="5">
                  <c:v>1950</c:v>
                </c:pt>
                <c:pt idx="6">
                  <c:v>1960</c:v>
                </c:pt>
                <c:pt idx="7">
                  <c:v>1970</c:v>
                </c:pt>
                <c:pt idx="8">
                  <c:v>1980</c:v>
                </c:pt>
                <c:pt idx="9">
                  <c:v>1990</c:v>
                </c:pt>
                <c:pt idx="10">
                  <c:v>2000</c:v>
                </c:pt>
                <c:pt idx="11">
                  <c:v>2010</c:v>
                </c:pt>
              </c:numCache>
            </c:numRef>
          </c:cat>
          <c:val>
            <c:numRef>
              <c:f>'9 extraction'!$B$2:$B$13</c:f>
              <c:numCache>
                <c:formatCode>General</c:formatCode>
                <c:ptCount val="12"/>
                <c:pt idx="0">
                  <c:v>5.6</c:v>
                </c:pt>
                <c:pt idx="1">
                  <c:v>5.8</c:v>
                </c:pt>
                <c:pt idx="2">
                  <c:v>6</c:v>
                </c:pt>
                <c:pt idx="3">
                  <c:v>7.2</c:v>
                </c:pt>
                <c:pt idx="4">
                  <c:v>7.6</c:v>
                </c:pt>
                <c:pt idx="5">
                  <c:v>7.6</c:v>
                </c:pt>
                <c:pt idx="6">
                  <c:v>9.1999999999999993</c:v>
                </c:pt>
                <c:pt idx="7">
                  <c:v>11.6</c:v>
                </c:pt>
                <c:pt idx="8">
                  <c:v>13.2</c:v>
                </c:pt>
                <c:pt idx="9">
                  <c:v>16.399999999999999</c:v>
                </c:pt>
                <c:pt idx="10">
                  <c:v>17.600000000000001</c:v>
                </c:pt>
                <c:pt idx="11">
                  <c:v>20.5</c:v>
                </c:pt>
              </c:numCache>
            </c:numRef>
          </c:val>
          <c:extLst>
            <c:ext xmlns:c16="http://schemas.microsoft.com/office/drawing/2014/chart" uri="{C3380CC4-5D6E-409C-BE32-E72D297353CC}">
              <c16:uniqueId val="{00000000-44A0-4967-A33E-5CFB9E1D1E28}"/>
            </c:ext>
          </c:extLst>
        </c:ser>
        <c:ser>
          <c:idx val="1"/>
          <c:order val="1"/>
          <c:tx>
            <c:strRef>
              <c:f>'9 extraction'!$C$1</c:f>
              <c:strCache>
                <c:ptCount val="1"/>
                <c:pt idx="0">
                  <c:v>Energies fossiles</c:v>
                </c:pt>
              </c:strCache>
            </c:strRef>
          </c:tx>
          <c:spPr>
            <a:pattFill prst="pct5">
              <a:fgClr>
                <a:schemeClr val="bg2">
                  <a:lumMod val="50000"/>
                </a:schemeClr>
              </a:fgClr>
              <a:bgClr>
                <a:schemeClr val="bg1"/>
              </a:bgClr>
            </a:pattFill>
            <a:ln>
              <a:noFill/>
            </a:ln>
            <a:effectLst/>
          </c:spPr>
          <c:cat>
            <c:numRef>
              <c:f>'9 extraction'!$A$2:$A$13</c:f>
              <c:numCache>
                <c:formatCode>General</c:formatCode>
                <c:ptCount val="12"/>
                <c:pt idx="0">
                  <c:v>1900</c:v>
                </c:pt>
                <c:pt idx="1">
                  <c:v>1910</c:v>
                </c:pt>
                <c:pt idx="2">
                  <c:v>1920</c:v>
                </c:pt>
                <c:pt idx="3">
                  <c:v>1930</c:v>
                </c:pt>
                <c:pt idx="4">
                  <c:v>1940</c:v>
                </c:pt>
                <c:pt idx="5">
                  <c:v>1950</c:v>
                </c:pt>
                <c:pt idx="6">
                  <c:v>1960</c:v>
                </c:pt>
                <c:pt idx="7">
                  <c:v>1970</c:v>
                </c:pt>
                <c:pt idx="8">
                  <c:v>1980</c:v>
                </c:pt>
                <c:pt idx="9">
                  <c:v>1990</c:v>
                </c:pt>
                <c:pt idx="10">
                  <c:v>2000</c:v>
                </c:pt>
                <c:pt idx="11">
                  <c:v>2010</c:v>
                </c:pt>
              </c:numCache>
            </c:numRef>
          </c:cat>
          <c:val>
            <c:numRef>
              <c:f>'9 extraction'!$C$2:$C$13</c:f>
              <c:numCache>
                <c:formatCode>General</c:formatCode>
                <c:ptCount val="12"/>
                <c:pt idx="0">
                  <c:v>0.8</c:v>
                </c:pt>
                <c:pt idx="1">
                  <c:v>1.2</c:v>
                </c:pt>
                <c:pt idx="2">
                  <c:v>1.4</c:v>
                </c:pt>
                <c:pt idx="3">
                  <c:v>1.6</c:v>
                </c:pt>
                <c:pt idx="4">
                  <c:v>2.4</c:v>
                </c:pt>
                <c:pt idx="5">
                  <c:v>2.8</c:v>
                </c:pt>
                <c:pt idx="6">
                  <c:v>4</c:v>
                </c:pt>
                <c:pt idx="7">
                  <c:v>6</c:v>
                </c:pt>
                <c:pt idx="8">
                  <c:v>8.4</c:v>
                </c:pt>
                <c:pt idx="9">
                  <c:v>9.6</c:v>
                </c:pt>
                <c:pt idx="10">
                  <c:v>10</c:v>
                </c:pt>
                <c:pt idx="11">
                  <c:v>13.529999999999998</c:v>
                </c:pt>
              </c:numCache>
            </c:numRef>
          </c:val>
          <c:extLst>
            <c:ext xmlns:c16="http://schemas.microsoft.com/office/drawing/2014/chart" uri="{C3380CC4-5D6E-409C-BE32-E72D297353CC}">
              <c16:uniqueId val="{00000001-44A0-4967-A33E-5CFB9E1D1E28}"/>
            </c:ext>
          </c:extLst>
        </c:ser>
        <c:ser>
          <c:idx val="2"/>
          <c:order val="2"/>
          <c:tx>
            <c:strRef>
              <c:f>'9 extraction'!$D$1</c:f>
              <c:strCache>
                <c:ptCount val="1"/>
                <c:pt idx="0">
                  <c:v>Matériaux de construction</c:v>
                </c:pt>
              </c:strCache>
            </c:strRef>
          </c:tx>
          <c:spPr>
            <a:pattFill prst="dkUpDiag">
              <a:fgClr>
                <a:schemeClr val="bg2">
                  <a:lumMod val="50000"/>
                </a:schemeClr>
              </a:fgClr>
              <a:bgClr>
                <a:schemeClr val="bg1"/>
              </a:bgClr>
            </a:pattFill>
            <a:ln>
              <a:noFill/>
            </a:ln>
            <a:effectLst/>
          </c:spPr>
          <c:cat>
            <c:numRef>
              <c:f>'9 extraction'!$A$2:$A$13</c:f>
              <c:numCache>
                <c:formatCode>General</c:formatCode>
                <c:ptCount val="12"/>
                <c:pt idx="0">
                  <c:v>1900</c:v>
                </c:pt>
                <c:pt idx="1">
                  <c:v>1910</c:v>
                </c:pt>
                <c:pt idx="2">
                  <c:v>1920</c:v>
                </c:pt>
                <c:pt idx="3">
                  <c:v>1930</c:v>
                </c:pt>
                <c:pt idx="4">
                  <c:v>1940</c:v>
                </c:pt>
                <c:pt idx="5">
                  <c:v>1950</c:v>
                </c:pt>
                <c:pt idx="6">
                  <c:v>1960</c:v>
                </c:pt>
                <c:pt idx="7">
                  <c:v>1970</c:v>
                </c:pt>
                <c:pt idx="8">
                  <c:v>1980</c:v>
                </c:pt>
                <c:pt idx="9">
                  <c:v>1990</c:v>
                </c:pt>
                <c:pt idx="10">
                  <c:v>2000</c:v>
                </c:pt>
                <c:pt idx="11">
                  <c:v>2010</c:v>
                </c:pt>
              </c:numCache>
            </c:numRef>
          </c:cat>
          <c:val>
            <c:numRef>
              <c:f>'9 extraction'!$D$2:$D$13</c:f>
              <c:numCache>
                <c:formatCode>General</c:formatCode>
                <c:ptCount val="12"/>
                <c:pt idx="0">
                  <c:v>0.8</c:v>
                </c:pt>
                <c:pt idx="1">
                  <c:v>1</c:v>
                </c:pt>
                <c:pt idx="2">
                  <c:v>1</c:v>
                </c:pt>
                <c:pt idx="3">
                  <c:v>1.6</c:v>
                </c:pt>
                <c:pt idx="4">
                  <c:v>2</c:v>
                </c:pt>
                <c:pt idx="5">
                  <c:v>2.4</c:v>
                </c:pt>
                <c:pt idx="6">
                  <c:v>4</c:v>
                </c:pt>
                <c:pt idx="7">
                  <c:v>6.4</c:v>
                </c:pt>
                <c:pt idx="8">
                  <c:v>10</c:v>
                </c:pt>
                <c:pt idx="9">
                  <c:v>12</c:v>
                </c:pt>
                <c:pt idx="10">
                  <c:v>18</c:v>
                </c:pt>
                <c:pt idx="11">
                  <c:v>28.699999999999996</c:v>
                </c:pt>
              </c:numCache>
            </c:numRef>
          </c:val>
          <c:extLst>
            <c:ext xmlns:c16="http://schemas.microsoft.com/office/drawing/2014/chart" uri="{C3380CC4-5D6E-409C-BE32-E72D297353CC}">
              <c16:uniqueId val="{00000002-44A0-4967-A33E-5CFB9E1D1E28}"/>
            </c:ext>
          </c:extLst>
        </c:ser>
        <c:ser>
          <c:idx val="3"/>
          <c:order val="3"/>
          <c:tx>
            <c:strRef>
              <c:f>'9 extraction'!$E$1</c:f>
              <c:strCache>
                <c:ptCount val="1"/>
                <c:pt idx="0">
                  <c:v>Minerais et minéraux industriels</c:v>
                </c:pt>
              </c:strCache>
            </c:strRef>
          </c:tx>
          <c:spPr>
            <a:pattFill prst="pct30">
              <a:fgClr>
                <a:schemeClr val="bg2">
                  <a:lumMod val="50000"/>
                </a:schemeClr>
              </a:fgClr>
              <a:bgClr>
                <a:schemeClr val="bg1"/>
              </a:bgClr>
            </a:pattFill>
            <a:ln>
              <a:noFill/>
            </a:ln>
            <a:effectLst/>
          </c:spPr>
          <c:cat>
            <c:numRef>
              <c:f>'9 extraction'!$A$2:$A$13</c:f>
              <c:numCache>
                <c:formatCode>General</c:formatCode>
                <c:ptCount val="12"/>
                <c:pt idx="0">
                  <c:v>1900</c:v>
                </c:pt>
                <c:pt idx="1">
                  <c:v>1910</c:v>
                </c:pt>
                <c:pt idx="2">
                  <c:v>1920</c:v>
                </c:pt>
                <c:pt idx="3">
                  <c:v>1930</c:v>
                </c:pt>
                <c:pt idx="4">
                  <c:v>1940</c:v>
                </c:pt>
                <c:pt idx="5">
                  <c:v>1950</c:v>
                </c:pt>
                <c:pt idx="6">
                  <c:v>1960</c:v>
                </c:pt>
                <c:pt idx="7">
                  <c:v>1970</c:v>
                </c:pt>
                <c:pt idx="8">
                  <c:v>1980</c:v>
                </c:pt>
                <c:pt idx="9">
                  <c:v>1990</c:v>
                </c:pt>
                <c:pt idx="10">
                  <c:v>2000</c:v>
                </c:pt>
                <c:pt idx="11">
                  <c:v>2010</c:v>
                </c:pt>
              </c:numCache>
            </c:numRef>
          </c:cat>
          <c:val>
            <c:numRef>
              <c:f>'9 extraction'!$E$2:$E$13</c:f>
              <c:numCache>
                <c:formatCode>General</c:formatCode>
                <c:ptCount val="12"/>
                <c:pt idx="0">
                  <c:v>0</c:v>
                </c:pt>
                <c:pt idx="1">
                  <c:v>0.4</c:v>
                </c:pt>
                <c:pt idx="2">
                  <c:v>0.4</c:v>
                </c:pt>
                <c:pt idx="3">
                  <c:v>0.6</c:v>
                </c:pt>
                <c:pt idx="4">
                  <c:v>0.8</c:v>
                </c:pt>
                <c:pt idx="5">
                  <c:v>0.8</c:v>
                </c:pt>
                <c:pt idx="6">
                  <c:v>1.2</c:v>
                </c:pt>
                <c:pt idx="7">
                  <c:v>2</c:v>
                </c:pt>
                <c:pt idx="8">
                  <c:v>2.8</c:v>
                </c:pt>
                <c:pt idx="9">
                  <c:v>4</c:v>
                </c:pt>
                <c:pt idx="10">
                  <c:v>4</c:v>
                </c:pt>
                <c:pt idx="11">
                  <c:v>7.38</c:v>
                </c:pt>
              </c:numCache>
            </c:numRef>
          </c:val>
          <c:extLst>
            <c:ext xmlns:c16="http://schemas.microsoft.com/office/drawing/2014/chart" uri="{C3380CC4-5D6E-409C-BE32-E72D297353CC}">
              <c16:uniqueId val="{00000003-44A0-4967-A33E-5CFB9E1D1E28}"/>
            </c:ext>
          </c:extLst>
        </c:ser>
        <c:dLbls>
          <c:showLegendKey val="0"/>
          <c:showVal val="0"/>
          <c:showCatName val="0"/>
          <c:showSerName val="0"/>
          <c:showPercent val="0"/>
          <c:showBubbleSize val="0"/>
        </c:dLbls>
        <c:axId val="449429512"/>
        <c:axId val="449432464"/>
      </c:areaChart>
      <c:catAx>
        <c:axId val="4494295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crossAx val="449432464"/>
        <c:crosses val="autoZero"/>
        <c:auto val="1"/>
        <c:lblAlgn val="ctr"/>
        <c:lblOffset val="100"/>
        <c:noMultiLvlLbl val="0"/>
      </c:catAx>
      <c:valAx>
        <c:axId val="449432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crossAx val="449429512"/>
        <c:crosses val="autoZero"/>
        <c:crossBetween val="midCat"/>
      </c:valAx>
      <c:spPr>
        <a:noFill/>
        <a:ln>
          <a:noFill/>
        </a:ln>
        <a:effectLst/>
      </c:spPr>
    </c:plotArea>
    <c:legend>
      <c:legendPos val="b"/>
      <c:layout>
        <c:manualLayout>
          <c:xMode val="edge"/>
          <c:yMode val="edge"/>
          <c:x val="9.0847104981842508E-2"/>
          <c:y val="0.21508094914344011"/>
          <c:w val="0.46358140443714063"/>
          <c:h val="0.42254126502290829"/>
        </c:manualLayout>
      </c:layout>
      <c:overlay val="0"/>
      <c:spPr>
        <a:solidFill>
          <a:schemeClr val="bg1"/>
        </a:solidFill>
        <a:ln>
          <a:solidFill>
            <a:schemeClr val="bg1"/>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legend>
    <c:plotVisOnly val="1"/>
    <c:dispBlanksAs val="zero"/>
    <c:showDLblsOverMax val="0"/>
  </c:chart>
  <c:spPr>
    <a:solidFill>
      <a:schemeClr val="bg1"/>
    </a:solidFill>
    <a:ln w="9525" cap="flat" cmpd="sng" algn="ctr">
      <a:noFill/>
      <a:round/>
    </a:ln>
    <a:effectLst/>
  </c:spPr>
  <c:txPr>
    <a:bodyPr/>
    <a:lstStyle/>
    <a:p>
      <a:pPr>
        <a:defRPr sz="1800"/>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Productivité du travail sect. marchand par tête</a:t>
            </a:r>
          </a:p>
          <a:p>
            <a:pPr>
              <a:defRPr/>
            </a:pPr>
            <a:r>
              <a:rPr lang="fr-FR"/>
              <a:t>en k francs base 1938. Valeur 2017 34 150 €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tx>
            <c:strRef>
              <c:f>'2 tps travail prod'!$B$6</c:f>
              <c:strCache>
                <c:ptCount val="1"/>
                <c:pt idx="0">
                  <c:v>Productivité du travail sect. marchand par tête</c:v>
                </c:pt>
              </c:strCache>
            </c:strRef>
          </c:tx>
          <c:spPr>
            <a:ln w="28575" cap="rnd">
              <a:solidFill>
                <a:schemeClr val="accent1"/>
              </a:solidFill>
              <a:round/>
            </a:ln>
            <a:effectLst/>
          </c:spPr>
          <c:marker>
            <c:symbol val="none"/>
          </c:marker>
          <c:cat>
            <c:numRef>
              <c:f>'2 tps travail prod'!$A$7:$A$127</c:f>
              <c:numCache>
                <c:formatCode>General</c:formatCode>
                <c:ptCount val="121"/>
                <c:pt idx="0">
                  <c:v>1896</c:v>
                </c:pt>
                <c:pt idx="1">
                  <c:v>1897</c:v>
                </c:pt>
                <c:pt idx="2">
                  <c:v>1898</c:v>
                </c:pt>
                <c:pt idx="3">
                  <c:v>1899</c:v>
                </c:pt>
                <c:pt idx="4">
                  <c:v>1900</c:v>
                </c:pt>
                <c:pt idx="5">
                  <c:v>1901</c:v>
                </c:pt>
                <c:pt idx="6">
                  <c:v>1902</c:v>
                </c:pt>
                <c:pt idx="7">
                  <c:v>1903</c:v>
                </c:pt>
                <c:pt idx="8">
                  <c:v>1904</c:v>
                </c:pt>
                <c:pt idx="9">
                  <c:v>1905</c:v>
                </c:pt>
                <c:pt idx="10">
                  <c:v>1906</c:v>
                </c:pt>
                <c:pt idx="11">
                  <c:v>1907</c:v>
                </c:pt>
                <c:pt idx="12">
                  <c:v>1908</c:v>
                </c:pt>
                <c:pt idx="13">
                  <c:v>1909</c:v>
                </c:pt>
                <c:pt idx="14">
                  <c:v>1910</c:v>
                </c:pt>
                <c:pt idx="15">
                  <c:v>1911</c:v>
                </c:pt>
                <c:pt idx="16">
                  <c:v>1912</c:v>
                </c:pt>
                <c:pt idx="17">
                  <c:v>1913</c:v>
                </c:pt>
                <c:pt idx="18">
                  <c:v>1914</c:v>
                </c:pt>
                <c:pt idx="19">
                  <c:v>1915</c:v>
                </c:pt>
                <c:pt idx="20">
                  <c:v>1916</c:v>
                </c:pt>
                <c:pt idx="21">
                  <c:v>1917</c:v>
                </c:pt>
                <c:pt idx="22">
                  <c:v>1918</c:v>
                </c:pt>
                <c:pt idx="23">
                  <c:v>1919</c:v>
                </c:pt>
                <c:pt idx="24">
                  <c:v>1920</c:v>
                </c:pt>
                <c:pt idx="25">
                  <c:v>1921</c:v>
                </c:pt>
                <c:pt idx="26">
                  <c:v>1922</c:v>
                </c:pt>
                <c:pt idx="27">
                  <c:v>1923</c:v>
                </c:pt>
                <c:pt idx="28">
                  <c:v>1924</c:v>
                </c:pt>
                <c:pt idx="29">
                  <c:v>1925</c:v>
                </c:pt>
                <c:pt idx="30">
                  <c:v>1926</c:v>
                </c:pt>
                <c:pt idx="31">
                  <c:v>1927</c:v>
                </c:pt>
                <c:pt idx="32">
                  <c:v>1928</c:v>
                </c:pt>
                <c:pt idx="33">
                  <c:v>1929</c:v>
                </c:pt>
                <c:pt idx="34">
                  <c:v>1930</c:v>
                </c:pt>
                <c:pt idx="35">
                  <c:v>1931</c:v>
                </c:pt>
                <c:pt idx="36">
                  <c:v>1932</c:v>
                </c:pt>
                <c:pt idx="37">
                  <c:v>1933</c:v>
                </c:pt>
                <c:pt idx="38">
                  <c:v>1934</c:v>
                </c:pt>
                <c:pt idx="39">
                  <c:v>1935</c:v>
                </c:pt>
                <c:pt idx="40">
                  <c:v>1936</c:v>
                </c:pt>
                <c:pt idx="41">
                  <c:v>1937</c:v>
                </c:pt>
                <c:pt idx="42">
                  <c:v>1938</c:v>
                </c:pt>
                <c:pt idx="43">
                  <c:v>1939</c:v>
                </c:pt>
                <c:pt idx="44">
                  <c:v>1940</c:v>
                </c:pt>
                <c:pt idx="45">
                  <c:v>1941</c:v>
                </c:pt>
                <c:pt idx="46">
                  <c:v>1942</c:v>
                </c:pt>
                <c:pt idx="47">
                  <c:v>1943</c:v>
                </c:pt>
                <c:pt idx="48">
                  <c:v>1944</c:v>
                </c:pt>
                <c:pt idx="49">
                  <c:v>1945</c:v>
                </c:pt>
                <c:pt idx="50">
                  <c:v>1946</c:v>
                </c:pt>
                <c:pt idx="51">
                  <c:v>1947</c:v>
                </c:pt>
                <c:pt idx="52">
                  <c:v>1948</c:v>
                </c:pt>
                <c:pt idx="53">
                  <c:v>1949</c:v>
                </c:pt>
                <c:pt idx="54">
                  <c:v>1950</c:v>
                </c:pt>
                <c:pt idx="55">
                  <c:v>1951</c:v>
                </c:pt>
                <c:pt idx="56">
                  <c:v>1952</c:v>
                </c:pt>
                <c:pt idx="57">
                  <c:v>1953</c:v>
                </c:pt>
                <c:pt idx="58">
                  <c:v>1954</c:v>
                </c:pt>
                <c:pt idx="59">
                  <c:v>1955</c:v>
                </c:pt>
                <c:pt idx="60">
                  <c:v>1956</c:v>
                </c:pt>
                <c:pt idx="61">
                  <c:v>1957</c:v>
                </c:pt>
                <c:pt idx="62">
                  <c:v>1958</c:v>
                </c:pt>
                <c:pt idx="63">
                  <c:v>1959</c:v>
                </c:pt>
                <c:pt idx="64">
                  <c:v>1960</c:v>
                </c:pt>
                <c:pt idx="65">
                  <c:v>1961</c:v>
                </c:pt>
                <c:pt idx="66">
                  <c:v>1962</c:v>
                </c:pt>
                <c:pt idx="67">
                  <c:v>1963</c:v>
                </c:pt>
                <c:pt idx="68">
                  <c:v>1964</c:v>
                </c:pt>
                <c:pt idx="69">
                  <c:v>1965</c:v>
                </c:pt>
                <c:pt idx="70">
                  <c:v>1966</c:v>
                </c:pt>
                <c:pt idx="71">
                  <c:v>1967</c:v>
                </c:pt>
                <c:pt idx="72">
                  <c:v>1968</c:v>
                </c:pt>
                <c:pt idx="73">
                  <c:v>1969</c:v>
                </c:pt>
                <c:pt idx="74">
                  <c:v>1970</c:v>
                </c:pt>
                <c:pt idx="75">
                  <c:v>1971</c:v>
                </c:pt>
                <c:pt idx="76">
                  <c:v>1972</c:v>
                </c:pt>
                <c:pt idx="77">
                  <c:v>1973</c:v>
                </c:pt>
                <c:pt idx="78">
                  <c:v>1974</c:v>
                </c:pt>
                <c:pt idx="79">
                  <c:v>1975</c:v>
                </c:pt>
                <c:pt idx="80">
                  <c:v>1976</c:v>
                </c:pt>
                <c:pt idx="81">
                  <c:v>1977</c:v>
                </c:pt>
                <c:pt idx="82">
                  <c:v>1978</c:v>
                </c:pt>
                <c:pt idx="83">
                  <c:v>1979</c:v>
                </c:pt>
                <c:pt idx="84">
                  <c:v>1980</c:v>
                </c:pt>
                <c:pt idx="85">
                  <c:v>1981</c:v>
                </c:pt>
                <c:pt idx="86">
                  <c:v>1982</c:v>
                </c:pt>
                <c:pt idx="87">
                  <c:v>1983</c:v>
                </c:pt>
                <c:pt idx="88">
                  <c:v>1984</c:v>
                </c:pt>
                <c:pt idx="89">
                  <c:v>1985</c:v>
                </c:pt>
                <c:pt idx="90">
                  <c:v>1986</c:v>
                </c:pt>
                <c:pt idx="91">
                  <c:v>1987</c:v>
                </c:pt>
                <c:pt idx="92">
                  <c:v>1988</c:v>
                </c:pt>
                <c:pt idx="93">
                  <c:v>1989</c:v>
                </c:pt>
                <c:pt idx="94">
                  <c:v>1990</c:v>
                </c:pt>
                <c:pt idx="95">
                  <c:v>1991</c:v>
                </c:pt>
                <c:pt idx="96">
                  <c:v>1992</c:v>
                </c:pt>
                <c:pt idx="97">
                  <c:v>1993</c:v>
                </c:pt>
                <c:pt idx="98">
                  <c:v>1994</c:v>
                </c:pt>
                <c:pt idx="99">
                  <c:v>1995</c:v>
                </c:pt>
                <c:pt idx="100">
                  <c:v>1996</c:v>
                </c:pt>
                <c:pt idx="101">
                  <c:v>1997</c:v>
                </c:pt>
                <c:pt idx="102">
                  <c:v>1998</c:v>
                </c:pt>
                <c:pt idx="103">
                  <c:v>1999</c:v>
                </c:pt>
                <c:pt idx="104">
                  <c:v>2000</c:v>
                </c:pt>
                <c:pt idx="105">
                  <c:v>2001</c:v>
                </c:pt>
                <c:pt idx="106">
                  <c:v>2002</c:v>
                </c:pt>
                <c:pt idx="107">
                  <c:v>2003</c:v>
                </c:pt>
                <c:pt idx="108">
                  <c:v>2004</c:v>
                </c:pt>
                <c:pt idx="109">
                  <c:v>2005</c:v>
                </c:pt>
                <c:pt idx="110">
                  <c:v>2006</c:v>
                </c:pt>
                <c:pt idx="111">
                  <c:v>2007</c:v>
                </c:pt>
                <c:pt idx="112">
                  <c:v>2008</c:v>
                </c:pt>
                <c:pt idx="113">
                  <c:v>2009</c:v>
                </c:pt>
                <c:pt idx="114">
                  <c:v>2010</c:v>
                </c:pt>
                <c:pt idx="115">
                  <c:v>2011</c:v>
                </c:pt>
                <c:pt idx="116">
                  <c:v>2012</c:v>
                </c:pt>
                <c:pt idx="117">
                  <c:v>2013</c:v>
                </c:pt>
                <c:pt idx="118">
                  <c:v>2014</c:v>
                </c:pt>
                <c:pt idx="119">
                  <c:v>2015</c:v>
                </c:pt>
                <c:pt idx="120">
                  <c:v>2016</c:v>
                </c:pt>
              </c:numCache>
            </c:numRef>
          </c:cat>
          <c:val>
            <c:numRef>
              <c:f>'2 tps travail prod'!$B$7:$B$127</c:f>
              <c:numCache>
                <c:formatCode>#,##0</c:formatCode>
                <c:ptCount val="121"/>
                <c:pt idx="0">
                  <c:v>156.631</c:v>
                </c:pt>
                <c:pt idx="1">
                  <c:v>152.85</c:v>
                </c:pt>
                <c:pt idx="2">
                  <c:v>161.64400000000001</c:v>
                </c:pt>
                <c:pt idx="3">
                  <c:v>166.90600000000001</c:v>
                </c:pt>
                <c:pt idx="4">
                  <c:v>168.96100000000001</c:v>
                </c:pt>
                <c:pt idx="5">
                  <c:v>161.143</c:v>
                </c:pt>
                <c:pt idx="6">
                  <c:v>159.577</c:v>
                </c:pt>
                <c:pt idx="7">
                  <c:v>164.434</c:v>
                </c:pt>
                <c:pt idx="8">
                  <c:v>167.22499999999999</c:v>
                </c:pt>
                <c:pt idx="9">
                  <c:v>171.69800000000001</c:v>
                </c:pt>
                <c:pt idx="10">
                  <c:v>169.18899999999999</c:v>
                </c:pt>
                <c:pt idx="11">
                  <c:v>182.29300000000001</c:v>
                </c:pt>
                <c:pt idx="12">
                  <c:v>181.62899999999999</c:v>
                </c:pt>
                <c:pt idx="13">
                  <c:v>187.166</c:v>
                </c:pt>
                <c:pt idx="14">
                  <c:v>178.74799999999999</c:v>
                </c:pt>
                <c:pt idx="15">
                  <c:v>195.78200000000001</c:v>
                </c:pt>
                <c:pt idx="16">
                  <c:v>211.93799999999999</c:v>
                </c:pt>
                <c:pt idx="17">
                  <c:v>210.167</c:v>
                </c:pt>
                <c:pt idx="18">
                  <c:v>179.25800000000001</c:v>
                </c:pt>
                <c:pt idx="19">
                  <c:v>156.96</c:v>
                </c:pt>
                <c:pt idx="20">
                  <c:v>174.17500000000001</c:v>
                </c:pt>
                <c:pt idx="21">
                  <c:v>167.91200000000001</c:v>
                </c:pt>
                <c:pt idx="22">
                  <c:v>140.44800000000001</c:v>
                </c:pt>
                <c:pt idx="23">
                  <c:v>151.977</c:v>
                </c:pt>
                <c:pt idx="24">
                  <c:v>160.85400000000001</c:v>
                </c:pt>
                <c:pt idx="25">
                  <c:v>156.71899999999999</c:v>
                </c:pt>
                <c:pt idx="26">
                  <c:v>183.99600000000001</c:v>
                </c:pt>
                <c:pt idx="27">
                  <c:v>193.46600000000001</c:v>
                </c:pt>
                <c:pt idx="28">
                  <c:v>215.52500000000001</c:v>
                </c:pt>
                <c:pt idx="29">
                  <c:v>218.01400000000001</c:v>
                </c:pt>
                <c:pt idx="30">
                  <c:v>225.22</c:v>
                </c:pt>
                <c:pt idx="31">
                  <c:v>226.435</c:v>
                </c:pt>
                <c:pt idx="32">
                  <c:v>241.25200000000001</c:v>
                </c:pt>
                <c:pt idx="33">
                  <c:v>257.96100000000001</c:v>
                </c:pt>
                <c:pt idx="34">
                  <c:v>252.09899999999999</c:v>
                </c:pt>
                <c:pt idx="35">
                  <c:v>249.81200000000001</c:v>
                </c:pt>
                <c:pt idx="36">
                  <c:v>237.26900000000001</c:v>
                </c:pt>
                <c:pt idx="37">
                  <c:v>244.47300000000001</c:v>
                </c:pt>
                <c:pt idx="38">
                  <c:v>239.054</c:v>
                </c:pt>
                <c:pt idx="39">
                  <c:v>235.67599999999999</c:v>
                </c:pt>
                <c:pt idx="40">
                  <c:v>239.488</c:v>
                </c:pt>
                <c:pt idx="41">
                  <c:v>243.15199999999999</c:v>
                </c:pt>
                <c:pt idx="42">
                  <c:v>235.54300000000001</c:v>
                </c:pt>
                <c:pt idx="43">
                  <c:v>243.28700000000001</c:v>
                </c:pt>
                <c:pt idx="44">
                  <c:v>192.21799999999999</c:v>
                </c:pt>
                <c:pt idx="45">
                  <c:v>179.16800000000001</c:v>
                </c:pt>
                <c:pt idx="46">
                  <c:v>178.87799999999999</c:v>
                </c:pt>
                <c:pt idx="47">
                  <c:v>177.86500000000001</c:v>
                </c:pt>
                <c:pt idx="48">
                  <c:v>135.97800000000001</c:v>
                </c:pt>
                <c:pt idx="49">
                  <c:v>170.154</c:v>
                </c:pt>
                <c:pt idx="50">
                  <c:v>222.364</c:v>
                </c:pt>
                <c:pt idx="51">
                  <c:v>241.60599999999999</c:v>
                </c:pt>
                <c:pt idx="52">
                  <c:v>270.98500000000001</c:v>
                </c:pt>
                <c:pt idx="53">
                  <c:v>290.59699999999998</c:v>
                </c:pt>
                <c:pt idx="54">
                  <c:v>315.767</c:v>
                </c:pt>
                <c:pt idx="55">
                  <c:v>331.87200000000001</c:v>
                </c:pt>
                <c:pt idx="56">
                  <c:v>341.27600000000001</c:v>
                </c:pt>
                <c:pt idx="57">
                  <c:v>354.38499999999999</c:v>
                </c:pt>
                <c:pt idx="58">
                  <c:v>370.76299999999998</c:v>
                </c:pt>
                <c:pt idx="59">
                  <c:v>391.05599999999998</c:v>
                </c:pt>
                <c:pt idx="60">
                  <c:v>413.85399999999998</c:v>
                </c:pt>
                <c:pt idx="61">
                  <c:v>438.584</c:v>
                </c:pt>
                <c:pt idx="62">
                  <c:v>454.76100000000002</c:v>
                </c:pt>
                <c:pt idx="63">
                  <c:v>473.95699999999999</c:v>
                </c:pt>
                <c:pt idx="64">
                  <c:v>510.267</c:v>
                </c:pt>
                <c:pt idx="65">
                  <c:v>539.91200000000003</c:v>
                </c:pt>
                <c:pt idx="66">
                  <c:v>575.42700000000002</c:v>
                </c:pt>
                <c:pt idx="67">
                  <c:v>603.03800000000001</c:v>
                </c:pt>
                <c:pt idx="68">
                  <c:v>636.87800000000004</c:v>
                </c:pt>
                <c:pt idx="69">
                  <c:v>666.03599999999994</c:v>
                </c:pt>
                <c:pt idx="70">
                  <c:v>701.75900000000001</c:v>
                </c:pt>
                <c:pt idx="71">
                  <c:v>739.29399999999998</c:v>
                </c:pt>
                <c:pt idx="72">
                  <c:v>779.149</c:v>
                </c:pt>
                <c:pt idx="73">
                  <c:v>813.94399999999996</c:v>
                </c:pt>
                <c:pt idx="74">
                  <c:v>871.08799999999997</c:v>
                </c:pt>
                <c:pt idx="75">
                  <c:v>920.08199999999999</c:v>
                </c:pt>
                <c:pt idx="76">
                  <c:v>973.12800000000004</c:v>
                </c:pt>
                <c:pt idx="77">
                  <c:v>1021.369</c:v>
                </c:pt>
                <c:pt idx="78">
                  <c:v>1058.444</c:v>
                </c:pt>
                <c:pt idx="79">
                  <c:v>1033.864</c:v>
                </c:pt>
                <c:pt idx="80">
                  <c:v>1097.7760000000001</c:v>
                </c:pt>
                <c:pt idx="81">
                  <c:v>1112.835</c:v>
                </c:pt>
                <c:pt idx="82">
                  <c:v>1156.3969999999999</c:v>
                </c:pt>
                <c:pt idx="83">
                  <c:v>1197.1030000000001</c:v>
                </c:pt>
                <c:pt idx="84">
                  <c:v>1211.441</c:v>
                </c:pt>
                <c:pt idx="85">
                  <c:v>1220.337</c:v>
                </c:pt>
                <c:pt idx="86">
                  <c:v>1257.2090000000001</c:v>
                </c:pt>
                <c:pt idx="87">
                  <c:v>1279.5229999999999</c:v>
                </c:pt>
                <c:pt idx="88">
                  <c:v>1320.752</c:v>
                </c:pt>
                <c:pt idx="89">
                  <c:v>1350.634</c:v>
                </c:pt>
                <c:pt idx="90">
                  <c:v>1381.8336454</c:v>
                </c:pt>
                <c:pt idx="91">
                  <c:v>1394.2701482085999</c:v>
                </c:pt>
                <c:pt idx="92">
                  <c:v>1433.5885663880824</c:v>
                </c:pt>
                <c:pt idx="93">
                  <c:v>1483.6208073550265</c:v>
                </c:pt>
                <c:pt idx="94">
                  <c:v>1516.7055513590435</c:v>
                </c:pt>
                <c:pt idx="95">
                  <c:v>1541.1245107359241</c:v>
                </c:pt>
                <c:pt idx="96">
                  <c:v>1576.4162620317768</c:v>
                </c:pt>
                <c:pt idx="97">
                  <c:v>1594.3874074189391</c:v>
                </c:pt>
                <c:pt idx="98">
                  <c:v>1628.98561415993</c:v>
                </c:pt>
                <c:pt idx="99">
                  <c:v>1675.574602724904</c:v>
                </c:pt>
                <c:pt idx="100">
                  <c:v>1683.9524757385284</c:v>
                </c:pt>
                <c:pt idx="101">
                  <c:v>1723.35696367081</c:v>
                </c:pt>
                <c:pt idx="102">
                  <c:v>1769.7152659935548</c:v>
                </c:pt>
                <c:pt idx="103">
                  <c:v>1798.5616248292497</c:v>
                </c:pt>
                <c:pt idx="104">
                  <c:v>1861.1515693733074</c:v>
                </c:pt>
                <c:pt idx="105">
                  <c:v>1876.2268970852313</c:v>
                </c:pt>
                <c:pt idx="106">
                  <c:v>1930.6374771007029</c:v>
                </c:pt>
                <c:pt idx="107">
                  <c:v>1946.0825769175085</c:v>
                </c:pt>
                <c:pt idx="108">
                  <c:v>1959.7051549559312</c:v>
                </c:pt>
                <c:pt idx="109">
                  <c:v>1986.3571450633319</c:v>
                </c:pt>
                <c:pt idx="110">
                  <c:v>2043.9615022701685</c:v>
                </c:pt>
                <c:pt idx="111">
                  <c:v>2054.1813097815193</c:v>
                </c:pt>
                <c:pt idx="112">
                  <c:v>2023.3685901347965</c:v>
                </c:pt>
                <c:pt idx="113">
                  <c:v>2025.3919587249313</c:v>
                </c:pt>
                <c:pt idx="114">
                  <c:v>2057.7982300645303</c:v>
                </c:pt>
                <c:pt idx="115">
                  <c:v>2086.6074052854337</c:v>
                </c:pt>
                <c:pt idx="116">
                  <c:v>2088.6940126907189</c:v>
                </c:pt>
                <c:pt idx="117">
                  <c:v>2097.048788741482</c:v>
                </c:pt>
                <c:pt idx="118">
                  <c:v>2107.5340326851897</c:v>
                </c:pt>
                <c:pt idx="119">
                  <c:v>2124.3943049466711</c:v>
                </c:pt>
                <c:pt idx="120">
                  <c:v>2141.3894593862442</c:v>
                </c:pt>
              </c:numCache>
            </c:numRef>
          </c:val>
          <c:smooth val="0"/>
          <c:extLst>
            <c:ext xmlns:c16="http://schemas.microsoft.com/office/drawing/2014/chart" uri="{C3380CC4-5D6E-409C-BE32-E72D297353CC}">
              <c16:uniqueId val="{00000000-5724-43AD-999A-69A14284C7FB}"/>
            </c:ext>
          </c:extLst>
        </c:ser>
        <c:dLbls>
          <c:showLegendKey val="0"/>
          <c:showVal val="0"/>
          <c:showCatName val="0"/>
          <c:showSerName val="0"/>
          <c:showPercent val="0"/>
          <c:showBubbleSize val="0"/>
        </c:dLbls>
        <c:smooth val="0"/>
        <c:axId val="514358424"/>
        <c:axId val="514360720"/>
      </c:lineChart>
      <c:catAx>
        <c:axId val="514358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14360720"/>
        <c:crosses val="autoZero"/>
        <c:auto val="1"/>
        <c:lblAlgn val="ctr"/>
        <c:lblOffset val="100"/>
        <c:noMultiLvlLbl val="0"/>
      </c:catAx>
      <c:valAx>
        <c:axId val="5143607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14358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fr-FR" sz="2800"/>
              <a:t>Estimation de l'évolution du temps </a:t>
            </a:r>
          </a:p>
          <a:p>
            <a:pPr>
              <a:defRPr sz="2800"/>
            </a:pPr>
            <a:r>
              <a:rPr lang="fr-FR" sz="2800"/>
              <a:t>de travail en Europe</a:t>
            </a:r>
          </a:p>
          <a:p>
            <a:pPr>
              <a:defRPr sz="2800"/>
            </a:pPr>
            <a:endParaRPr lang="fr-FR" sz="2800"/>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5545434493998564"/>
          <c:y val="0.26648226094790795"/>
          <c:w val="0.81676783229814132"/>
          <c:h val="0.62435832092111021"/>
        </c:manualLayout>
      </c:layout>
      <c:areaChart>
        <c:grouping val="stacked"/>
        <c:varyColors val="0"/>
        <c:ser>
          <c:idx val="0"/>
          <c:order val="0"/>
          <c:tx>
            <c:strRef>
              <c:f>'2b Tps travail'!$L$6:$L$7</c:f>
              <c:strCache>
                <c:ptCount val="2"/>
                <c:pt idx="0">
                  <c:v>Heures par an</c:v>
                </c:pt>
                <c:pt idx="1">
                  <c:v>mini</c:v>
                </c:pt>
              </c:strCache>
            </c:strRef>
          </c:tx>
          <c:spPr>
            <a:solidFill>
              <a:schemeClr val="bg1"/>
            </a:solidFill>
            <a:ln>
              <a:noFill/>
            </a:ln>
            <a:effectLst/>
          </c:spPr>
          <c:cat>
            <c:numRef>
              <c:f>'2b Tps travail'!$K$8:$K$30</c:f>
              <c:numCache>
                <c:formatCode>General</c:formatCode>
                <c:ptCount val="23"/>
                <c:pt idx="0">
                  <c:v>1500</c:v>
                </c:pt>
                <c:pt idx="1">
                  <c:v>1525</c:v>
                </c:pt>
                <c:pt idx="2">
                  <c:v>1550</c:v>
                </c:pt>
                <c:pt idx="3">
                  <c:v>1575</c:v>
                </c:pt>
                <c:pt idx="4">
                  <c:v>1600</c:v>
                </c:pt>
                <c:pt idx="5">
                  <c:v>1625</c:v>
                </c:pt>
                <c:pt idx="6">
                  <c:v>1650</c:v>
                </c:pt>
                <c:pt idx="7">
                  <c:v>1675</c:v>
                </c:pt>
                <c:pt idx="8">
                  <c:v>1700</c:v>
                </c:pt>
                <c:pt idx="9">
                  <c:v>1725</c:v>
                </c:pt>
                <c:pt idx="10">
                  <c:v>1750</c:v>
                </c:pt>
                <c:pt idx="11">
                  <c:v>1775</c:v>
                </c:pt>
                <c:pt idx="12">
                  <c:v>1800</c:v>
                </c:pt>
                <c:pt idx="13">
                  <c:v>1825</c:v>
                </c:pt>
                <c:pt idx="14">
                  <c:v>1850</c:v>
                </c:pt>
                <c:pt idx="15">
                  <c:v>1875</c:v>
                </c:pt>
                <c:pt idx="16">
                  <c:v>1900</c:v>
                </c:pt>
                <c:pt idx="17">
                  <c:v>1925</c:v>
                </c:pt>
                <c:pt idx="18">
                  <c:v>1950</c:v>
                </c:pt>
                <c:pt idx="19">
                  <c:v>1975</c:v>
                </c:pt>
                <c:pt idx="20">
                  <c:v>2000</c:v>
                </c:pt>
                <c:pt idx="21">
                  <c:v>2025</c:v>
                </c:pt>
                <c:pt idx="22">
                  <c:v>2050</c:v>
                </c:pt>
              </c:numCache>
            </c:numRef>
          </c:cat>
          <c:val>
            <c:numRef>
              <c:f>'2b Tps travail'!$L$8:$L$30</c:f>
              <c:numCache>
                <c:formatCode>#,##0</c:formatCode>
                <c:ptCount val="23"/>
                <c:pt idx="0">
                  <c:v>2600</c:v>
                </c:pt>
                <c:pt idx="1">
                  <c:v>2600</c:v>
                </c:pt>
                <c:pt idx="2">
                  <c:v>2600</c:v>
                </c:pt>
                <c:pt idx="3">
                  <c:v>2600</c:v>
                </c:pt>
                <c:pt idx="4">
                  <c:v>2600</c:v>
                </c:pt>
                <c:pt idx="5">
                  <c:v>2600</c:v>
                </c:pt>
                <c:pt idx="6">
                  <c:v>2600</c:v>
                </c:pt>
                <c:pt idx="7">
                  <c:v>2700</c:v>
                </c:pt>
                <c:pt idx="8">
                  <c:v>2800</c:v>
                </c:pt>
                <c:pt idx="9">
                  <c:v>2900</c:v>
                </c:pt>
                <c:pt idx="10">
                  <c:v>3100</c:v>
                </c:pt>
                <c:pt idx="11">
                  <c:v>3200</c:v>
                </c:pt>
                <c:pt idx="12">
                  <c:v>3200</c:v>
                </c:pt>
                <c:pt idx="13">
                  <c:v>3300</c:v>
                </c:pt>
                <c:pt idx="14">
                  <c:v>3200</c:v>
                </c:pt>
                <c:pt idx="15">
                  <c:v>3000</c:v>
                </c:pt>
                <c:pt idx="16">
                  <c:v>2800</c:v>
                </c:pt>
                <c:pt idx="17">
                  <c:v>2200</c:v>
                </c:pt>
                <c:pt idx="18">
                  <c:v>1800</c:v>
                </c:pt>
                <c:pt idx="19">
                  <c:v>1600</c:v>
                </c:pt>
                <c:pt idx="20">
                  <c:v>1400</c:v>
                </c:pt>
                <c:pt idx="21">
                  <c:v>1350</c:v>
                </c:pt>
                <c:pt idx="22">
                  <c:v>1300</c:v>
                </c:pt>
              </c:numCache>
            </c:numRef>
          </c:val>
          <c:extLst>
            <c:ext xmlns:c16="http://schemas.microsoft.com/office/drawing/2014/chart" uri="{C3380CC4-5D6E-409C-BE32-E72D297353CC}">
              <c16:uniqueId val="{00000000-0CB1-4895-BA97-A161780F4D70}"/>
            </c:ext>
          </c:extLst>
        </c:ser>
        <c:ser>
          <c:idx val="1"/>
          <c:order val="1"/>
          <c:tx>
            <c:strRef>
              <c:f>'2b Tps travail'!$M$6:$M$7</c:f>
              <c:strCache>
                <c:ptCount val="2"/>
                <c:pt idx="0">
                  <c:v>Heures par an</c:v>
                </c:pt>
                <c:pt idx="1">
                  <c:v>mini</c:v>
                </c:pt>
              </c:strCache>
            </c:strRef>
          </c:tx>
          <c:spPr>
            <a:solidFill>
              <a:schemeClr val="bg2">
                <a:lumMod val="75000"/>
              </a:schemeClr>
            </a:solidFill>
            <a:ln w="25400">
              <a:noFill/>
            </a:ln>
            <a:effectLst/>
          </c:spPr>
          <c:cat>
            <c:numRef>
              <c:f>'2b Tps travail'!$K$8:$K$30</c:f>
              <c:numCache>
                <c:formatCode>General</c:formatCode>
                <c:ptCount val="23"/>
                <c:pt idx="0">
                  <c:v>1500</c:v>
                </c:pt>
                <c:pt idx="1">
                  <c:v>1525</c:v>
                </c:pt>
                <c:pt idx="2">
                  <c:v>1550</c:v>
                </c:pt>
                <c:pt idx="3">
                  <c:v>1575</c:v>
                </c:pt>
                <c:pt idx="4">
                  <c:v>1600</c:v>
                </c:pt>
                <c:pt idx="5">
                  <c:v>1625</c:v>
                </c:pt>
                <c:pt idx="6">
                  <c:v>1650</c:v>
                </c:pt>
                <c:pt idx="7">
                  <c:v>1675</c:v>
                </c:pt>
                <c:pt idx="8">
                  <c:v>1700</c:v>
                </c:pt>
                <c:pt idx="9">
                  <c:v>1725</c:v>
                </c:pt>
                <c:pt idx="10">
                  <c:v>1750</c:v>
                </c:pt>
                <c:pt idx="11">
                  <c:v>1775</c:v>
                </c:pt>
                <c:pt idx="12">
                  <c:v>1800</c:v>
                </c:pt>
                <c:pt idx="13">
                  <c:v>1825</c:v>
                </c:pt>
                <c:pt idx="14">
                  <c:v>1850</c:v>
                </c:pt>
                <c:pt idx="15">
                  <c:v>1875</c:v>
                </c:pt>
                <c:pt idx="16">
                  <c:v>1900</c:v>
                </c:pt>
                <c:pt idx="17">
                  <c:v>1925</c:v>
                </c:pt>
                <c:pt idx="18">
                  <c:v>1950</c:v>
                </c:pt>
                <c:pt idx="19">
                  <c:v>1975</c:v>
                </c:pt>
                <c:pt idx="20">
                  <c:v>2000</c:v>
                </c:pt>
                <c:pt idx="21">
                  <c:v>2025</c:v>
                </c:pt>
                <c:pt idx="22">
                  <c:v>2050</c:v>
                </c:pt>
              </c:numCache>
            </c:numRef>
          </c:cat>
          <c:val>
            <c:numRef>
              <c:f>'2b Tps travail'!$M$8:$M$30</c:f>
              <c:numCache>
                <c:formatCode>#,##0</c:formatCode>
                <c:ptCount val="23"/>
                <c:pt idx="0">
                  <c:v>700</c:v>
                </c:pt>
                <c:pt idx="1">
                  <c:v>700</c:v>
                </c:pt>
                <c:pt idx="2">
                  <c:v>700</c:v>
                </c:pt>
                <c:pt idx="3">
                  <c:v>700</c:v>
                </c:pt>
                <c:pt idx="4">
                  <c:v>700</c:v>
                </c:pt>
                <c:pt idx="5">
                  <c:v>700</c:v>
                </c:pt>
                <c:pt idx="6">
                  <c:v>700</c:v>
                </c:pt>
                <c:pt idx="7">
                  <c:v>700</c:v>
                </c:pt>
                <c:pt idx="8">
                  <c:v>700</c:v>
                </c:pt>
                <c:pt idx="9">
                  <c:v>850</c:v>
                </c:pt>
                <c:pt idx="10">
                  <c:v>700</c:v>
                </c:pt>
                <c:pt idx="11">
                  <c:v>800</c:v>
                </c:pt>
                <c:pt idx="12">
                  <c:v>1000</c:v>
                </c:pt>
                <c:pt idx="13">
                  <c:v>1500</c:v>
                </c:pt>
                <c:pt idx="14">
                  <c:v>2300</c:v>
                </c:pt>
                <c:pt idx="15">
                  <c:v>2000</c:v>
                </c:pt>
                <c:pt idx="16">
                  <c:v>1200</c:v>
                </c:pt>
                <c:pt idx="17">
                  <c:v>800</c:v>
                </c:pt>
                <c:pt idx="18">
                  <c:v>150</c:v>
                </c:pt>
                <c:pt idx="19">
                  <c:v>250</c:v>
                </c:pt>
                <c:pt idx="20">
                  <c:v>350</c:v>
                </c:pt>
                <c:pt idx="21">
                  <c:v>650</c:v>
                </c:pt>
                <c:pt idx="22">
                  <c:v>1700</c:v>
                </c:pt>
              </c:numCache>
            </c:numRef>
          </c:val>
          <c:extLst>
            <c:ext xmlns:c16="http://schemas.microsoft.com/office/drawing/2014/chart" uri="{C3380CC4-5D6E-409C-BE32-E72D297353CC}">
              <c16:uniqueId val="{00000001-0CB1-4895-BA97-A161780F4D70}"/>
            </c:ext>
          </c:extLst>
        </c:ser>
        <c:dLbls>
          <c:showLegendKey val="0"/>
          <c:showVal val="0"/>
          <c:showCatName val="0"/>
          <c:showSerName val="0"/>
          <c:showPercent val="0"/>
          <c:showBubbleSize val="0"/>
        </c:dLbls>
        <c:axId val="382738872"/>
        <c:axId val="382742808"/>
      </c:areaChart>
      <c:catAx>
        <c:axId val="382738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382742808"/>
        <c:crosses val="autoZero"/>
        <c:auto val="1"/>
        <c:lblAlgn val="ctr"/>
        <c:lblOffset val="100"/>
        <c:tickLblSkip val="2"/>
        <c:noMultiLvlLbl val="0"/>
      </c:catAx>
      <c:valAx>
        <c:axId val="382742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Temps de travail en heures par an (mini/maxi)</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crossAx val="38273887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pPr>
      <a:endParaRPr lang="fr-F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0.16747</cdr:x>
      <cdr:y>0.23053</cdr:y>
    </cdr:from>
    <cdr:to>
      <cdr:x>0.66989</cdr:x>
      <cdr:y>0.48107</cdr:y>
    </cdr:to>
    <cdr:sp macro="" textlink="">
      <cdr:nvSpPr>
        <cdr:cNvPr id="2" name="ZoneTexte 1">
          <a:extLst xmlns:a="http://schemas.openxmlformats.org/drawingml/2006/main">
            <a:ext uri="{FF2B5EF4-FFF2-40B4-BE49-F238E27FC236}">
              <a16:creationId xmlns:a16="http://schemas.microsoft.com/office/drawing/2014/main" id="{414E5735-7FE9-4D65-9EC0-402FBB032D4B}"/>
            </a:ext>
          </a:extLst>
        </cdr:cNvPr>
        <cdr:cNvSpPr txBox="1"/>
      </cdr:nvSpPr>
      <cdr:spPr>
        <a:xfrm xmlns:a="http://schemas.openxmlformats.org/drawingml/2006/main">
          <a:off x="880533" y="1059454"/>
          <a:ext cx="2641600" cy="115146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2400" dirty="0"/>
            <a:t>Nous produisons de plus en plus vite</a:t>
          </a:r>
        </a:p>
      </cdr:txBody>
    </cdr:sp>
  </cdr:relSizeAnchor>
</c:userShapes>
</file>

<file path=ppt/drawings/drawing2.xml><?xml version="1.0" encoding="utf-8"?>
<c:userShapes xmlns:c="http://schemas.openxmlformats.org/drawingml/2006/chart">
  <cdr:relSizeAnchor xmlns:cdr="http://schemas.openxmlformats.org/drawingml/2006/chartDrawing">
    <cdr:from>
      <cdr:x>0.15486</cdr:x>
      <cdr:y>0.33796</cdr:y>
    </cdr:from>
    <cdr:to>
      <cdr:x>0.39122</cdr:x>
      <cdr:y>0.45119</cdr:y>
    </cdr:to>
    <cdr:sp macro="" textlink="">
      <cdr:nvSpPr>
        <cdr:cNvPr id="2" name="ZoneTexte 3">
          <a:extLst xmlns:a="http://schemas.openxmlformats.org/drawingml/2006/main">
            <a:ext uri="{FF2B5EF4-FFF2-40B4-BE49-F238E27FC236}">
              <a16:creationId xmlns:a16="http://schemas.microsoft.com/office/drawing/2014/main" id="{2B9626EB-5DBD-4FBD-A83E-4BA3B2EFF7F1}"/>
            </a:ext>
          </a:extLst>
        </cdr:cNvPr>
        <cdr:cNvSpPr txBox="1"/>
      </cdr:nvSpPr>
      <cdr:spPr>
        <a:xfrm xmlns:a="http://schemas.openxmlformats.org/drawingml/2006/main">
          <a:off x="1434396" y="2168937"/>
          <a:ext cx="2189337" cy="726664"/>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fr-FR" sz="1800" dirty="0"/>
            <a:t>Mode de production agraire</a:t>
          </a:r>
        </a:p>
      </cdr:txBody>
    </cdr:sp>
  </cdr:relSizeAnchor>
  <cdr:relSizeAnchor xmlns:cdr="http://schemas.openxmlformats.org/drawingml/2006/chartDrawing">
    <cdr:from>
      <cdr:x>0.19444</cdr:x>
      <cdr:y>0.77419</cdr:y>
    </cdr:from>
    <cdr:to>
      <cdr:x>0.57</cdr:x>
      <cdr:y>0.86129</cdr:y>
    </cdr:to>
    <cdr:sp macro="" textlink="">
      <cdr:nvSpPr>
        <cdr:cNvPr id="3" name="ZoneTexte 3">
          <a:extLst xmlns:a="http://schemas.openxmlformats.org/drawingml/2006/main">
            <a:ext uri="{FF2B5EF4-FFF2-40B4-BE49-F238E27FC236}">
              <a16:creationId xmlns:a16="http://schemas.microsoft.com/office/drawing/2014/main" id="{D8A465F3-B72E-4BE7-9EAC-03190EA7503D}"/>
            </a:ext>
          </a:extLst>
        </cdr:cNvPr>
        <cdr:cNvSpPr txBox="1"/>
      </cdr:nvSpPr>
      <cdr:spPr>
        <a:xfrm xmlns:a="http://schemas.openxmlformats.org/drawingml/2006/main">
          <a:off x="926019" y="2286000"/>
          <a:ext cx="1788605" cy="257175"/>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fr-FR" sz="1400" dirty="0"/>
            <a:t>8 à 14 h/j</a:t>
          </a:r>
          <a:r>
            <a:rPr lang="fr-FR" sz="1400" baseline="0" dirty="0"/>
            <a:t> selon les saisons</a:t>
          </a:r>
          <a:endParaRPr lang="fr-FR" sz="1400" dirty="0"/>
        </a:p>
      </cdr:txBody>
    </cdr:sp>
  </cdr:relSizeAnchor>
  <cdr:relSizeAnchor xmlns:cdr="http://schemas.openxmlformats.org/drawingml/2006/chartDrawing">
    <cdr:from>
      <cdr:x>0.61536</cdr:x>
      <cdr:y>0.65034</cdr:y>
    </cdr:from>
    <cdr:to>
      <cdr:x>0.72578</cdr:x>
      <cdr:y>0.7368</cdr:y>
    </cdr:to>
    <cdr:sp macro="" textlink="">
      <cdr:nvSpPr>
        <cdr:cNvPr id="4" name="ZoneTexte 3">
          <a:extLst xmlns:a="http://schemas.openxmlformats.org/drawingml/2006/main">
            <a:ext uri="{FF2B5EF4-FFF2-40B4-BE49-F238E27FC236}">
              <a16:creationId xmlns:a16="http://schemas.microsoft.com/office/drawing/2014/main" id="{8EFDC62A-1705-47C0-BAA6-D985A545663D}"/>
            </a:ext>
          </a:extLst>
        </cdr:cNvPr>
        <cdr:cNvSpPr txBox="1"/>
      </cdr:nvSpPr>
      <cdr:spPr>
        <a:xfrm xmlns:a="http://schemas.openxmlformats.org/drawingml/2006/main">
          <a:off x="5699792" y="4173708"/>
          <a:ext cx="1022741" cy="554878"/>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fr-FR" sz="1000"/>
            <a:t>11 à 18 h/j</a:t>
          </a:r>
        </a:p>
      </cdr:txBody>
    </cdr:sp>
  </cdr:relSizeAnchor>
  <cdr:relSizeAnchor xmlns:cdr="http://schemas.openxmlformats.org/drawingml/2006/chartDrawing">
    <cdr:from>
      <cdr:x>0.78619</cdr:x>
      <cdr:y>0.39429</cdr:y>
    </cdr:from>
    <cdr:to>
      <cdr:x>0.948</cdr:x>
      <cdr:y>0.487</cdr:y>
    </cdr:to>
    <cdr:sp macro="" textlink="">
      <cdr:nvSpPr>
        <cdr:cNvPr id="5" name="ZoneTexte 3">
          <a:extLst xmlns:a="http://schemas.openxmlformats.org/drawingml/2006/main">
            <a:ext uri="{FF2B5EF4-FFF2-40B4-BE49-F238E27FC236}">
              <a16:creationId xmlns:a16="http://schemas.microsoft.com/office/drawing/2014/main" id="{9B3FB1E8-1CDF-47EC-98D0-515D851CE056}"/>
            </a:ext>
          </a:extLst>
        </cdr:cNvPr>
        <cdr:cNvSpPr txBox="1"/>
      </cdr:nvSpPr>
      <cdr:spPr>
        <a:xfrm xmlns:a="http://schemas.openxmlformats.org/drawingml/2006/main">
          <a:off x="3744230" y="1164243"/>
          <a:ext cx="770620" cy="273749"/>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fr-FR" sz="1000"/>
            <a:t>7 à 10 h/j</a:t>
          </a:r>
        </a:p>
      </cdr:txBody>
    </cdr:sp>
  </cdr:relSizeAnchor>
  <cdr:relSizeAnchor xmlns:cdr="http://schemas.openxmlformats.org/drawingml/2006/chartDrawing">
    <cdr:from>
      <cdr:x>0.91867</cdr:x>
      <cdr:y>0.50108</cdr:y>
    </cdr:from>
    <cdr:to>
      <cdr:x>0.99</cdr:x>
      <cdr:y>0.57419</cdr:y>
    </cdr:to>
    <cdr:sp macro="" textlink="">
      <cdr:nvSpPr>
        <cdr:cNvPr id="6" name="ZoneTexte 3">
          <a:extLst xmlns:a="http://schemas.openxmlformats.org/drawingml/2006/main">
            <a:ext uri="{FF2B5EF4-FFF2-40B4-BE49-F238E27FC236}">
              <a16:creationId xmlns:a16="http://schemas.microsoft.com/office/drawing/2014/main" id="{97E0B53D-3085-45B1-ABE0-0077CD06A31D}"/>
            </a:ext>
          </a:extLst>
        </cdr:cNvPr>
        <cdr:cNvSpPr txBox="1"/>
      </cdr:nvSpPr>
      <cdr:spPr>
        <a:xfrm xmlns:a="http://schemas.openxmlformats.org/drawingml/2006/main">
          <a:off x="4375150" y="1479551"/>
          <a:ext cx="339725" cy="215900"/>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fr-FR" sz="2000" dirty="0"/>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6D40A2CC-B82B-4E54-A95C-3219BB8A4A5E}" type="datetimeFigureOut">
              <a:rPr lang="fr-FR" smtClean="0"/>
              <a:t>16/12/2021</a:t>
            </a:fld>
            <a:endParaRPr lang="fr-FR"/>
          </a:p>
        </p:txBody>
      </p:sp>
      <p:sp>
        <p:nvSpPr>
          <p:cNvPr id="4" name="Espace réservé de l'image des diapositives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A39C20C8-3B2C-47B5-9D42-F09D65A15884}" type="slidenum">
              <a:rPr lang="fr-FR" smtClean="0"/>
              <a:t>‹N°›</a:t>
            </a:fld>
            <a:endParaRPr lang="fr-FR"/>
          </a:p>
        </p:txBody>
      </p:sp>
    </p:spTree>
    <p:extLst>
      <p:ext uri="{BB962C8B-B14F-4D97-AF65-F5344CB8AC3E}">
        <p14:creationId xmlns:p14="http://schemas.microsoft.com/office/powerpoint/2010/main" val="1592688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Introduction </a:t>
            </a:r>
            <a:r>
              <a:rPr lang="fr-FR" dirty="0"/>
              <a:t>une attitude intérieure fondamentale</a:t>
            </a:r>
          </a:p>
          <a:p>
            <a:r>
              <a:rPr lang="fr-FR" dirty="0"/>
              <a:t>Pas une admiration naïve</a:t>
            </a:r>
          </a:p>
          <a:p>
            <a:r>
              <a:rPr lang="fr-FR" dirty="0"/>
              <a:t>Un vrai travail sur soi</a:t>
            </a:r>
          </a:p>
          <a:p>
            <a:endParaRPr lang="fr-FR" dirty="0"/>
          </a:p>
          <a:p>
            <a:r>
              <a:rPr lang="fr-FR" dirty="0"/>
              <a:t>1 l’état du monde , qui touche l’environnement et les plus pauvres</a:t>
            </a:r>
          </a:p>
          <a:p>
            <a:r>
              <a:rPr lang="fr-FR" dirty="0"/>
              <a:t>2 croire que ce monde a été créé par amour, </a:t>
            </a:r>
          </a:p>
          <a:p>
            <a:r>
              <a:rPr lang="fr-FR" dirty="0"/>
              <a:t>3 contre des emballements technologiques et idéologiques</a:t>
            </a:r>
          </a:p>
          <a:p>
            <a:r>
              <a:rPr lang="fr-FR" dirty="0"/>
              <a:t>4 tout est lié et une autre manière d’habiter notre maison commune est possible</a:t>
            </a:r>
          </a:p>
          <a:p>
            <a:r>
              <a:rPr lang="fr-FR" dirty="0"/>
              <a:t>5 un dialogue qui n’a pas peur des conflits mais invite à  les dépasser par le haut</a:t>
            </a:r>
          </a:p>
          <a:p>
            <a:r>
              <a:rPr lang="fr-FR" dirty="0"/>
              <a:t>7 de belles rencontres avec ceux qui ont commencé à changer</a:t>
            </a:r>
          </a:p>
        </p:txBody>
      </p:sp>
      <p:sp>
        <p:nvSpPr>
          <p:cNvPr id="4" name="Espace réservé du numéro de diapositive 3"/>
          <p:cNvSpPr>
            <a:spLocks noGrp="1"/>
          </p:cNvSpPr>
          <p:nvPr>
            <p:ph type="sldNum" sz="quarter" idx="5"/>
          </p:nvPr>
        </p:nvSpPr>
        <p:spPr/>
        <p:txBody>
          <a:bodyPr/>
          <a:lstStyle/>
          <a:p>
            <a:fld id="{86D3BBF8-B4B0-4BBC-9500-0F686AB780BE}" type="slidenum">
              <a:rPr lang="fr-FR" smtClean="0"/>
              <a:t>2</a:t>
            </a:fld>
            <a:endParaRPr lang="fr-FR"/>
          </a:p>
        </p:txBody>
      </p:sp>
    </p:spTree>
    <p:extLst>
      <p:ext uri="{BB962C8B-B14F-4D97-AF65-F5344CB8AC3E}">
        <p14:creationId xmlns:p14="http://schemas.microsoft.com/office/powerpoint/2010/main" val="1581796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fr-FR" dirty="0"/>
              <a:t>On peut dire, par conséquent, qu’à l’origine de beaucoup de difficultés du monde actuel, il y a avant tout la tendance, pas toujours consciente, à faire de la méthodologie et des objectifs de </a:t>
            </a:r>
            <a:r>
              <a:rPr lang="fr-FR" dirty="0">
                <a:highlight>
                  <a:srgbClr val="FFFF00"/>
                </a:highlight>
              </a:rPr>
              <a:t>la </a:t>
            </a:r>
            <a:r>
              <a:rPr lang="fr-FR" dirty="0" err="1">
                <a:highlight>
                  <a:srgbClr val="FFFF00"/>
                </a:highlight>
              </a:rPr>
              <a:t>techno-science</a:t>
            </a:r>
            <a:r>
              <a:rPr lang="fr-FR" dirty="0">
                <a:highlight>
                  <a:srgbClr val="FFFF00"/>
                </a:highlight>
              </a:rPr>
              <a:t> un paradigme de compréhension </a:t>
            </a:r>
            <a:r>
              <a:rPr lang="fr-FR" dirty="0"/>
              <a:t>qui conditionne la vie des personnes et le fonctionnement de la société. </a:t>
            </a:r>
          </a:p>
          <a:p>
            <a:pPr marL="0" indent="0">
              <a:buNone/>
            </a:pPr>
            <a:r>
              <a:rPr lang="fr-FR" dirty="0"/>
              <a:t>Les effets de l’application de ce moule à toute la réalité, humaine et sociale, se constatent dans la dégradation de l’environnement, mais cela est seulement </a:t>
            </a:r>
            <a:r>
              <a:rPr lang="fr-FR" dirty="0">
                <a:highlight>
                  <a:srgbClr val="FFFF00"/>
                </a:highlight>
              </a:rPr>
              <a:t>un signe du réductionnisme </a:t>
            </a:r>
            <a:r>
              <a:rPr lang="fr-FR" dirty="0"/>
              <a:t>qui affecte la vie humaine et la société dans toutes leurs dimensions. </a:t>
            </a:r>
          </a:p>
          <a:p>
            <a:pPr marL="0" indent="0">
              <a:buNone/>
            </a:pPr>
            <a:r>
              <a:rPr lang="fr-FR" dirty="0"/>
              <a:t>Il faut reconnaître que </a:t>
            </a:r>
            <a:r>
              <a:rPr lang="fr-FR" dirty="0">
                <a:highlight>
                  <a:srgbClr val="FFFF00"/>
                </a:highlight>
              </a:rPr>
              <a:t>les objets produits par la technique </a:t>
            </a:r>
            <a:r>
              <a:rPr lang="fr-FR" dirty="0"/>
              <a:t>ne sont pas neutres, parce qu’ils créent un cadre qui finit par </a:t>
            </a:r>
            <a:r>
              <a:rPr lang="fr-FR" dirty="0">
                <a:highlight>
                  <a:srgbClr val="FFFF00"/>
                </a:highlight>
              </a:rPr>
              <a:t>conditionner les styles de vie</a:t>
            </a:r>
            <a:r>
              <a:rPr lang="fr-FR" dirty="0"/>
              <a:t>, et orientent les possibilités sociales dans la ligne des </a:t>
            </a:r>
            <a:r>
              <a:rPr lang="fr-FR" dirty="0">
                <a:highlight>
                  <a:srgbClr val="FFFF00"/>
                </a:highlight>
              </a:rPr>
              <a:t>intérêts de groupes de pouvoir </a:t>
            </a:r>
            <a:r>
              <a:rPr lang="fr-FR" dirty="0"/>
              <a:t>déterminés. </a:t>
            </a:r>
          </a:p>
          <a:p>
            <a:pPr marL="0" indent="0">
              <a:buNone/>
            </a:pPr>
            <a:r>
              <a:rPr lang="fr-FR" dirty="0"/>
              <a:t>Certains choix qui paraissent purement instrumentaux sont, en réalité, </a:t>
            </a:r>
            <a:r>
              <a:rPr lang="fr-FR" dirty="0">
                <a:highlight>
                  <a:srgbClr val="FFFF00"/>
                </a:highlight>
              </a:rPr>
              <a:t>des choix sur le type de vie sociale </a:t>
            </a:r>
            <a:r>
              <a:rPr lang="fr-FR" dirty="0"/>
              <a:t>que l’on veut développer. </a:t>
            </a:r>
          </a:p>
          <a:p>
            <a:endParaRPr lang="fr-FR" dirty="0"/>
          </a:p>
        </p:txBody>
      </p:sp>
      <p:sp>
        <p:nvSpPr>
          <p:cNvPr id="4" name="Espace réservé du numéro de diapositive 3"/>
          <p:cNvSpPr>
            <a:spLocks noGrp="1"/>
          </p:cNvSpPr>
          <p:nvPr>
            <p:ph type="sldNum" sz="quarter" idx="5"/>
          </p:nvPr>
        </p:nvSpPr>
        <p:spPr/>
        <p:txBody>
          <a:bodyPr/>
          <a:lstStyle/>
          <a:p>
            <a:fld id="{A39C20C8-3B2C-47B5-9D42-F09D65A15884}" type="slidenum">
              <a:rPr lang="fr-FR" smtClean="0"/>
              <a:t>3</a:t>
            </a:fld>
            <a:endParaRPr lang="fr-FR"/>
          </a:p>
        </p:txBody>
      </p:sp>
    </p:spTree>
    <p:extLst>
      <p:ext uri="{BB962C8B-B14F-4D97-AF65-F5344CB8AC3E}">
        <p14:creationId xmlns:p14="http://schemas.microsoft.com/office/powerpoint/2010/main" val="4157587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39C20C8-3B2C-47B5-9D42-F09D65A15884}" type="slidenum">
              <a:rPr lang="fr-FR" smtClean="0"/>
              <a:t>4</a:t>
            </a:fld>
            <a:endParaRPr lang="fr-FR"/>
          </a:p>
        </p:txBody>
      </p:sp>
    </p:spTree>
    <p:extLst>
      <p:ext uri="{BB962C8B-B14F-4D97-AF65-F5344CB8AC3E}">
        <p14:creationId xmlns:p14="http://schemas.microsoft.com/office/powerpoint/2010/main" val="308913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39C20C8-3B2C-47B5-9D42-F09D65A15884}" type="slidenum">
              <a:rPr lang="fr-FR" smtClean="0"/>
              <a:t>8</a:t>
            </a:fld>
            <a:endParaRPr lang="fr-FR"/>
          </a:p>
        </p:txBody>
      </p:sp>
    </p:spTree>
    <p:extLst>
      <p:ext uri="{BB962C8B-B14F-4D97-AF65-F5344CB8AC3E}">
        <p14:creationId xmlns:p14="http://schemas.microsoft.com/office/powerpoint/2010/main" val="2356792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a appris a</a:t>
            </a:r>
            <a:r>
              <a:rPr lang="de-DE" dirty="0"/>
              <a:t>̀ </a:t>
            </a:r>
            <a:r>
              <a:rPr lang="fr-FR" dirty="0"/>
              <a:t>chercher la maturation et la sanctification dans la </a:t>
            </a:r>
            <a:r>
              <a:rPr lang="fr-FR" dirty="0" err="1"/>
              <a:t>compe</a:t>
            </a:r>
            <a:r>
              <a:rPr lang="de-DE" dirty="0"/>
              <a:t>́né</a:t>
            </a:r>
            <a:r>
              <a:rPr lang="fr-FR" dirty="0" err="1"/>
              <a:t>tration</a:t>
            </a:r>
            <a:r>
              <a:rPr lang="fr-FR" dirty="0"/>
              <a:t> du recueillement et du travail. Cette manie</a:t>
            </a:r>
            <a:r>
              <a:rPr lang="de-DE" dirty="0"/>
              <a:t>̀</a:t>
            </a:r>
            <a:r>
              <a:rPr lang="fr-FR" dirty="0"/>
              <a:t>re de vivre le travail nous rend plus attentifs et plus respectueux d</a:t>
            </a:r>
            <a:r>
              <a:rPr lang="de-DE" dirty="0"/>
              <a:t>e l’</a:t>
            </a:r>
            <a:r>
              <a:rPr lang="fr-FR" dirty="0"/>
              <a:t>environnement, elle </a:t>
            </a:r>
            <a:r>
              <a:rPr lang="fr-FR" dirty="0" err="1"/>
              <a:t>impre</a:t>
            </a:r>
            <a:r>
              <a:rPr lang="de-DE" dirty="0"/>
              <a:t>̀</a:t>
            </a:r>
            <a:r>
              <a:rPr lang="fr-FR" dirty="0" err="1"/>
              <a:t>gne</a:t>
            </a:r>
            <a:r>
              <a:rPr lang="fr-FR" dirty="0"/>
              <a:t> de saine </a:t>
            </a:r>
            <a:r>
              <a:rPr lang="fr-FR" dirty="0" err="1"/>
              <a:t>sobrie</a:t>
            </a:r>
            <a:r>
              <a:rPr lang="de-DE" dirty="0"/>
              <a:t>́</a:t>
            </a:r>
            <a:r>
              <a:rPr lang="de-DE" dirty="0" err="1"/>
              <a:t>te</a:t>
            </a:r>
            <a:r>
              <a:rPr lang="de-DE" dirty="0"/>
              <a:t>́ </a:t>
            </a:r>
            <a:r>
              <a:rPr lang="fr-FR" dirty="0"/>
              <a:t>notre relation au monde.</a:t>
            </a:r>
          </a:p>
        </p:txBody>
      </p:sp>
      <p:sp>
        <p:nvSpPr>
          <p:cNvPr id="4" name="Espace réservé du numéro de diapositive 3"/>
          <p:cNvSpPr>
            <a:spLocks noGrp="1"/>
          </p:cNvSpPr>
          <p:nvPr>
            <p:ph type="sldNum" sz="quarter" idx="5"/>
          </p:nvPr>
        </p:nvSpPr>
        <p:spPr/>
        <p:txBody>
          <a:bodyPr/>
          <a:lstStyle/>
          <a:p>
            <a:fld id="{A39C20C8-3B2C-47B5-9D42-F09D65A15884}" type="slidenum">
              <a:rPr lang="fr-FR" smtClean="0"/>
              <a:t>10</a:t>
            </a:fld>
            <a:endParaRPr lang="fr-FR"/>
          </a:p>
        </p:txBody>
      </p:sp>
    </p:spTree>
    <p:extLst>
      <p:ext uri="{BB962C8B-B14F-4D97-AF65-F5344CB8AC3E}">
        <p14:creationId xmlns:p14="http://schemas.microsoft.com/office/powerpoint/2010/main" val="365294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39C20C8-3B2C-47B5-9D42-F09D65A15884}" type="slidenum">
              <a:rPr lang="fr-FR" smtClean="0"/>
              <a:t>12</a:t>
            </a:fld>
            <a:endParaRPr lang="fr-FR"/>
          </a:p>
        </p:txBody>
      </p:sp>
    </p:spTree>
    <p:extLst>
      <p:ext uri="{BB962C8B-B14F-4D97-AF65-F5344CB8AC3E}">
        <p14:creationId xmlns:p14="http://schemas.microsoft.com/office/powerpoint/2010/main" val="2907573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74AC62-5130-4C44-A01A-5D195B66156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1D0094B-E688-4079-A1A1-1684205FF6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3D2970E-6FE9-4FD7-916E-6A4287116BE2}"/>
              </a:ext>
            </a:extLst>
          </p:cNvPr>
          <p:cNvSpPr>
            <a:spLocks noGrp="1"/>
          </p:cNvSpPr>
          <p:nvPr>
            <p:ph type="dt" sz="half" idx="10"/>
          </p:nvPr>
        </p:nvSpPr>
        <p:spPr/>
        <p:txBody>
          <a:bodyPr/>
          <a:lstStyle/>
          <a:p>
            <a:fld id="{48B37186-BC6F-4B62-88CA-ABE821268BC4}" type="datetimeFigureOut">
              <a:rPr lang="fr-FR" smtClean="0"/>
              <a:t>16/12/2021</a:t>
            </a:fld>
            <a:endParaRPr lang="fr-FR"/>
          </a:p>
        </p:txBody>
      </p:sp>
      <p:sp>
        <p:nvSpPr>
          <p:cNvPr id="5" name="Espace réservé du pied de page 4">
            <a:extLst>
              <a:ext uri="{FF2B5EF4-FFF2-40B4-BE49-F238E27FC236}">
                <a16:creationId xmlns:a16="http://schemas.microsoft.com/office/drawing/2014/main" id="{73FA1651-2CD5-4CC8-863F-18AA760DB0F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E0754B6-AC0A-4EBE-8FF4-FC75005135F6}"/>
              </a:ext>
            </a:extLst>
          </p:cNvPr>
          <p:cNvSpPr>
            <a:spLocks noGrp="1"/>
          </p:cNvSpPr>
          <p:nvPr>
            <p:ph type="sldNum" sz="quarter" idx="12"/>
          </p:nvPr>
        </p:nvSpPr>
        <p:spPr/>
        <p:txBody>
          <a:bodyPr/>
          <a:lstStyle/>
          <a:p>
            <a:fld id="{E07E9943-0F6D-4700-97AF-A62EF7C8A38A}" type="slidenum">
              <a:rPr lang="fr-FR" smtClean="0"/>
              <a:t>‹N°›</a:t>
            </a:fld>
            <a:endParaRPr lang="fr-FR"/>
          </a:p>
        </p:txBody>
      </p:sp>
    </p:spTree>
    <p:extLst>
      <p:ext uri="{BB962C8B-B14F-4D97-AF65-F5344CB8AC3E}">
        <p14:creationId xmlns:p14="http://schemas.microsoft.com/office/powerpoint/2010/main" val="2152591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FE6467-2CDD-4E83-9AC2-20A6015AD3C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7A01B4D-23E3-497E-8E86-E5B66BF4704B}"/>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F1422A5-5F35-41F7-9817-F924D63A87ED}"/>
              </a:ext>
            </a:extLst>
          </p:cNvPr>
          <p:cNvSpPr>
            <a:spLocks noGrp="1"/>
          </p:cNvSpPr>
          <p:nvPr>
            <p:ph type="dt" sz="half" idx="10"/>
          </p:nvPr>
        </p:nvSpPr>
        <p:spPr/>
        <p:txBody>
          <a:bodyPr/>
          <a:lstStyle/>
          <a:p>
            <a:fld id="{48B37186-BC6F-4B62-88CA-ABE821268BC4}" type="datetimeFigureOut">
              <a:rPr lang="fr-FR" smtClean="0"/>
              <a:t>16/12/2021</a:t>
            </a:fld>
            <a:endParaRPr lang="fr-FR"/>
          </a:p>
        </p:txBody>
      </p:sp>
      <p:sp>
        <p:nvSpPr>
          <p:cNvPr id="5" name="Espace réservé du pied de page 4">
            <a:extLst>
              <a:ext uri="{FF2B5EF4-FFF2-40B4-BE49-F238E27FC236}">
                <a16:creationId xmlns:a16="http://schemas.microsoft.com/office/drawing/2014/main" id="{3BCBEEA4-0EF4-4EBF-B686-E482D7AAA83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2C03809-E622-456B-B857-20E9FD906DDD}"/>
              </a:ext>
            </a:extLst>
          </p:cNvPr>
          <p:cNvSpPr>
            <a:spLocks noGrp="1"/>
          </p:cNvSpPr>
          <p:nvPr>
            <p:ph type="sldNum" sz="quarter" idx="12"/>
          </p:nvPr>
        </p:nvSpPr>
        <p:spPr/>
        <p:txBody>
          <a:bodyPr/>
          <a:lstStyle/>
          <a:p>
            <a:fld id="{E07E9943-0F6D-4700-97AF-A62EF7C8A38A}" type="slidenum">
              <a:rPr lang="fr-FR" smtClean="0"/>
              <a:t>‹N°›</a:t>
            </a:fld>
            <a:endParaRPr lang="fr-FR"/>
          </a:p>
        </p:txBody>
      </p:sp>
    </p:spTree>
    <p:extLst>
      <p:ext uri="{BB962C8B-B14F-4D97-AF65-F5344CB8AC3E}">
        <p14:creationId xmlns:p14="http://schemas.microsoft.com/office/powerpoint/2010/main" val="3790035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7672987-13C4-4D4C-907B-B2EBC726F6B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97729F6-1591-49CB-8130-976B587255E0}"/>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E256C13-B8B8-45A5-9B99-F8295F0DB8E5}"/>
              </a:ext>
            </a:extLst>
          </p:cNvPr>
          <p:cNvSpPr>
            <a:spLocks noGrp="1"/>
          </p:cNvSpPr>
          <p:nvPr>
            <p:ph type="dt" sz="half" idx="10"/>
          </p:nvPr>
        </p:nvSpPr>
        <p:spPr/>
        <p:txBody>
          <a:bodyPr/>
          <a:lstStyle/>
          <a:p>
            <a:fld id="{48B37186-BC6F-4B62-88CA-ABE821268BC4}" type="datetimeFigureOut">
              <a:rPr lang="fr-FR" smtClean="0"/>
              <a:t>16/12/2021</a:t>
            </a:fld>
            <a:endParaRPr lang="fr-FR"/>
          </a:p>
        </p:txBody>
      </p:sp>
      <p:sp>
        <p:nvSpPr>
          <p:cNvPr id="5" name="Espace réservé du pied de page 4">
            <a:extLst>
              <a:ext uri="{FF2B5EF4-FFF2-40B4-BE49-F238E27FC236}">
                <a16:creationId xmlns:a16="http://schemas.microsoft.com/office/drawing/2014/main" id="{FCA5AB8B-2C71-46DA-A9BD-EBA0E3E1A5C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27EA8EA-E78E-4675-917C-21F366CB490B}"/>
              </a:ext>
            </a:extLst>
          </p:cNvPr>
          <p:cNvSpPr>
            <a:spLocks noGrp="1"/>
          </p:cNvSpPr>
          <p:nvPr>
            <p:ph type="sldNum" sz="quarter" idx="12"/>
          </p:nvPr>
        </p:nvSpPr>
        <p:spPr/>
        <p:txBody>
          <a:bodyPr/>
          <a:lstStyle/>
          <a:p>
            <a:fld id="{E07E9943-0F6D-4700-97AF-A62EF7C8A38A}" type="slidenum">
              <a:rPr lang="fr-FR" smtClean="0"/>
              <a:t>‹N°›</a:t>
            </a:fld>
            <a:endParaRPr lang="fr-FR"/>
          </a:p>
        </p:txBody>
      </p:sp>
    </p:spTree>
    <p:extLst>
      <p:ext uri="{BB962C8B-B14F-4D97-AF65-F5344CB8AC3E}">
        <p14:creationId xmlns:p14="http://schemas.microsoft.com/office/powerpoint/2010/main" val="2230715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9A9CB2-C7BE-4E2B-A485-21D2FC56EEC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829C8E5-5BEC-44A4-9EA1-E2DC28867768}"/>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5872947-7347-4687-8610-68E4B1B1FF75}"/>
              </a:ext>
            </a:extLst>
          </p:cNvPr>
          <p:cNvSpPr>
            <a:spLocks noGrp="1"/>
          </p:cNvSpPr>
          <p:nvPr>
            <p:ph type="dt" sz="half" idx="10"/>
          </p:nvPr>
        </p:nvSpPr>
        <p:spPr/>
        <p:txBody>
          <a:bodyPr/>
          <a:lstStyle/>
          <a:p>
            <a:fld id="{48B37186-BC6F-4B62-88CA-ABE821268BC4}" type="datetimeFigureOut">
              <a:rPr lang="fr-FR" smtClean="0"/>
              <a:t>16/12/2021</a:t>
            </a:fld>
            <a:endParaRPr lang="fr-FR"/>
          </a:p>
        </p:txBody>
      </p:sp>
      <p:sp>
        <p:nvSpPr>
          <p:cNvPr id="5" name="Espace réservé du pied de page 4">
            <a:extLst>
              <a:ext uri="{FF2B5EF4-FFF2-40B4-BE49-F238E27FC236}">
                <a16:creationId xmlns:a16="http://schemas.microsoft.com/office/drawing/2014/main" id="{04772618-B142-405E-9A25-EE361FA2F09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ECB40CA-BCF8-416C-8128-D6813C1D18F3}"/>
              </a:ext>
            </a:extLst>
          </p:cNvPr>
          <p:cNvSpPr>
            <a:spLocks noGrp="1"/>
          </p:cNvSpPr>
          <p:nvPr>
            <p:ph type="sldNum" sz="quarter" idx="12"/>
          </p:nvPr>
        </p:nvSpPr>
        <p:spPr/>
        <p:txBody>
          <a:bodyPr/>
          <a:lstStyle/>
          <a:p>
            <a:fld id="{E07E9943-0F6D-4700-97AF-A62EF7C8A38A}" type="slidenum">
              <a:rPr lang="fr-FR" smtClean="0"/>
              <a:t>‹N°›</a:t>
            </a:fld>
            <a:endParaRPr lang="fr-FR"/>
          </a:p>
        </p:txBody>
      </p:sp>
    </p:spTree>
    <p:extLst>
      <p:ext uri="{BB962C8B-B14F-4D97-AF65-F5344CB8AC3E}">
        <p14:creationId xmlns:p14="http://schemas.microsoft.com/office/powerpoint/2010/main" val="1019727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DA0EFE-A8DA-4CAD-B122-7BCD3A6BC83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33F0ABC-D233-4F84-905A-D68691469B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0601F535-B931-4736-8C33-68C634EF1611}"/>
              </a:ext>
            </a:extLst>
          </p:cNvPr>
          <p:cNvSpPr>
            <a:spLocks noGrp="1"/>
          </p:cNvSpPr>
          <p:nvPr>
            <p:ph type="dt" sz="half" idx="10"/>
          </p:nvPr>
        </p:nvSpPr>
        <p:spPr/>
        <p:txBody>
          <a:bodyPr/>
          <a:lstStyle/>
          <a:p>
            <a:fld id="{48B37186-BC6F-4B62-88CA-ABE821268BC4}" type="datetimeFigureOut">
              <a:rPr lang="fr-FR" smtClean="0"/>
              <a:t>16/12/2021</a:t>
            </a:fld>
            <a:endParaRPr lang="fr-FR"/>
          </a:p>
        </p:txBody>
      </p:sp>
      <p:sp>
        <p:nvSpPr>
          <p:cNvPr id="5" name="Espace réservé du pied de page 4">
            <a:extLst>
              <a:ext uri="{FF2B5EF4-FFF2-40B4-BE49-F238E27FC236}">
                <a16:creationId xmlns:a16="http://schemas.microsoft.com/office/drawing/2014/main" id="{BAB17311-FB38-4C37-A968-3934523B012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30A9AF0-6F2A-4024-BE32-843878796309}"/>
              </a:ext>
            </a:extLst>
          </p:cNvPr>
          <p:cNvSpPr>
            <a:spLocks noGrp="1"/>
          </p:cNvSpPr>
          <p:nvPr>
            <p:ph type="sldNum" sz="quarter" idx="12"/>
          </p:nvPr>
        </p:nvSpPr>
        <p:spPr/>
        <p:txBody>
          <a:bodyPr/>
          <a:lstStyle/>
          <a:p>
            <a:fld id="{E07E9943-0F6D-4700-97AF-A62EF7C8A38A}" type="slidenum">
              <a:rPr lang="fr-FR" smtClean="0"/>
              <a:t>‹N°›</a:t>
            </a:fld>
            <a:endParaRPr lang="fr-FR"/>
          </a:p>
        </p:txBody>
      </p:sp>
    </p:spTree>
    <p:extLst>
      <p:ext uri="{BB962C8B-B14F-4D97-AF65-F5344CB8AC3E}">
        <p14:creationId xmlns:p14="http://schemas.microsoft.com/office/powerpoint/2010/main" val="1629170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9BE16A-6E7F-4B50-AC6C-75984DEC443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FF2A0FA-AAAC-4B7A-8B90-E8402864F92F}"/>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9CA9A01-AED7-4B55-BFFF-EF80CDA5923E}"/>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2FEF60B-44E2-4997-B785-ED9082042EC8}"/>
              </a:ext>
            </a:extLst>
          </p:cNvPr>
          <p:cNvSpPr>
            <a:spLocks noGrp="1"/>
          </p:cNvSpPr>
          <p:nvPr>
            <p:ph type="dt" sz="half" idx="10"/>
          </p:nvPr>
        </p:nvSpPr>
        <p:spPr/>
        <p:txBody>
          <a:bodyPr/>
          <a:lstStyle/>
          <a:p>
            <a:fld id="{48B37186-BC6F-4B62-88CA-ABE821268BC4}" type="datetimeFigureOut">
              <a:rPr lang="fr-FR" smtClean="0"/>
              <a:t>16/12/2021</a:t>
            </a:fld>
            <a:endParaRPr lang="fr-FR"/>
          </a:p>
        </p:txBody>
      </p:sp>
      <p:sp>
        <p:nvSpPr>
          <p:cNvPr id="6" name="Espace réservé du pied de page 5">
            <a:extLst>
              <a:ext uri="{FF2B5EF4-FFF2-40B4-BE49-F238E27FC236}">
                <a16:creationId xmlns:a16="http://schemas.microsoft.com/office/drawing/2014/main" id="{A44B18A6-9114-4A97-9C84-DE68E3519E7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B01C001-D32E-45EC-B7A9-CCD076ADAFB5}"/>
              </a:ext>
            </a:extLst>
          </p:cNvPr>
          <p:cNvSpPr>
            <a:spLocks noGrp="1"/>
          </p:cNvSpPr>
          <p:nvPr>
            <p:ph type="sldNum" sz="quarter" idx="12"/>
          </p:nvPr>
        </p:nvSpPr>
        <p:spPr/>
        <p:txBody>
          <a:bodyPr/>
          <a:lstStyle/>
          <a:p>
            <a:fld id="{E07E9943-0F6D-4700-97AF-A62EF7C8A38A}" type="slidenum">
              <a:rPr lang="fr-FR" smtClean="0"/>
              <a:t>‹N°›</a:t>
            </a:fld>
            <a:endParaRPr lang="fr-FR"/>
          </a:p>
        </p:txBody>
      </p:sp>
    </p:spTree>
    <p:extLst>
      <p:ext uri="{BB962C8B-B14F-4D97-AF65-F5344CB8AC3E}">
        <p14:creationId xmlns:p14="http://schemas.microsoft.com/office/powerpoint/2010/main" val="736409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CCB5B4-49C5-497A-B231-2B22C61A1FF1}"/>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C76EDAF-7E8E-43F5-904C-007A420610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C98053DD-50C3-4BCC-ACEC-6EBDBBCF70B5}"/>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47B6CF2-0A95-4FB3-8AC4-4FB4392185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7F5413ED-7171-4F46-8698-4C13FD259231}"/>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4446230-9AF0-4C75-ACC7-2C2EDB39BB06}"/>
              </a:ext>
            </a:extLst>
          </p:cNvPr>
          <p:cNvSpPr>
            <a:spLocks noGrp="1"/>
          </p:cNvSpPr>
          <p:nvPr>
            <p:ph type="dt" sz="half" idx="10"/>
          </p:nvPr>
        </p:nvSpPr>
        <p:spPr/>
        <p:txBody>
          <a:bodyPr/>
          <a:lstStyle/>
          <a:p>
            <a:fld id="{48B37186-BC6F-4B62-88CA-ABE821268BC4}" type="datetimeFigureOut">
              <a:rPr lang="fr-FR" smtClean="0"/>
              <a:t>16/12/2021</a:t>
            </a:fld>
            <a:endParaRPr lang="fr-FR"/>
          </a:p>
        </p:txBody>
      </p:sp>
      <p:sp>
        <p:nvSpPr>
          <p:cNvPr id="8" name="Espace réservé du pied de page 7">
            <a:extLst>
              <a:ext uri="{FF2B5EF4-FFF2-40B4-BE49-F238E27FC236}">
                <a16:creationId xmlns:a16="http://schemas.microsoft.com/office/drawing/2014/main" id="{1AD90B31-71CB-43CF-8C26-9FE4BAFE441D}"/>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56DA1FF-861E-4D04-8E47-1F3B39CF8FCC}"/>
              </a:ext>
            </a:extLst>
          </p:cNvPr>
          <p:cNvSpPr>
            <a:spLocks noGrp="1"/>
          </p:cNvSpPr>
          <p:nvPr>
            <p:ph type="sldNum" sz="quarter" idx="12"/>
          </p:nvPr>
        </p:nvSpPr>
        <p:spPr/>
        <p:txBody>
          <a:bodyPr/>
          <a:lstStyle/>
          <a:p>
            <a:fld id="{E07E9943-0F6D-4700-97AF-A62EF7C8A38A}" type="slidenum">
              <a:rPr lang="fr-FR" smtClean="0"/>
              <a:t>‹N°›</a:t>
            </a:fld>
            <a:endParaRPr lang="fr-FR"/>
          </a:p>
        </p:txBody>
      </p:sp>
    </p:spTree>
    <p:extLst>
      <p:ext uri="{BB962C8B-B14F-4D97-AF65-F5344CB8AC3E}">
        <p14:creationId xmlns:p14="http://schemas.microsoft.com/office/powerpoint/2010/main" val="2023134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73EE1F-3B93-47B7-BE48-6163CF61374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129BEF4-BC15-46B8-81D2-EB442535F343}"/>
              </a:ext>
            </a:extLst>
          </p:cNvPr>
          <p:cNvSpPr>
            <a:spLocks noGrp="1"/>
          </p:cNvSpPr>
          <p:nvPr>
            <p:ph type="dt" sz="half" idx="10"/>
          </p:nvPr>
        </p:nvSpPr>
        <p:spPr/>
        <p:txBody>
          <a:bodyPr/>
          <a:lstStyle/>
          <a:p>
            <a:fld id="{48B37186-BC6F-4B62-88CA-ABE821268BC4}" type="datetimeFigureOut">
              <a:rPr lang="fr-FR" smtClean="0"/>
              <a:t>16/12/2021</a:t>
            </a:fld>
            <a:endParaRPr lang="fr-FR"/>
          </a:p>
        </p:txBody>
      </p:sp>
      <p:sp>
        <p:nvSpPr>
          <p:cNvPr id="4" name="Espace réservé du pied de page 3">
            <a:extLst>
              <a:ext uri="{FF2B5EF4-FFF2-40B4-BE49-F238E27FC236}">
                <a16:creationId xmlns:a16="http://schemas.microsoft.com/office/drawing/2014/main" id="{06A9362F-DA53-4ACE-A28D-946FF7CEC5B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199C5E3-4FC1-45B9-900F-245C2F4D3B86}"/>
              </a:ext>
            </a:extLst>
          </p:cNvPr>
          <p:cNvSpPr>
            <a:spLocks noGrp="1"/>
          </p:cNvSpPr>
          <p:nvPr>
            <p:ph type="sldNum" sz="quarter" idx="12"/>
          </p:nvPr>
        </p:nvSpPr>
        <p:spPr/>
        <p:txBody>
          <a:bodyPr/>
          <a:lstStyle/>
          <a:p>
            <a:fld id="{E07E9943-0F6D-4700-97AF-A62EF7C8A38A}" type="slidenum">
              <a:rPr lang="fr-FR" smtClean="0"/>
              <a:t>‹N°›</a:t>
            </a:fld>
            <a:endParaRPr lang="fr-FR"/>
          </a:p>
        </p:txBody>
      </p:sp>
    </p:spTree>
    <p:extLst>
      <p:ext uri="{BB962C8B-B14F-4D97-AF65-F5344CB8AC3E}">
        <p14:creationId xmlns:p14="http://schemas.microsoft.com/office/powerpoint/2010/main" val="750660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FB6E83D-E317-4BEF-B96F-84A00231B192}"/>
              </a:ext>
            </a:extLst>
          </p:cNvPr>
          <p:cNvSpPr>
            <a:spLocks noGrp="1"/>
          </p:cNvSpPr>
          <p:nvPr>
            <p:ph type="dt" sz="half" idx="10"/>
          </p:nvPr>
        </p:nvSpPr>
        <p:spPr/>
        <p:txBody>
          <a:bodyPr/>
          <a:lstStyle/>
          <a:p>
            <a:fld id="{48B37186-BC6F-4B62-88CA-ABE821268BC4}" type="datetimeFigureOut">
              <a:rPr lang="fr-FR" smtClean="0"/>
              <a:t>16/12/2021</a:t>
            </a:fld>
            <a:endParaRPr lang="fr-FR"/>
          </a:p>
        </p:txBody>
      </p:sp>
      <p:sp>
        <p:nvSpPr>
          <p:cNvPr id="3" name="Espace réservé du pied de page 2">
            <a:extLst>
              <a:ext uri="{FF2B5EF4-FFF2-40B4-BE49-F238E27FC236}">
                <a16:creationId xmlns:a16="http://schemas.microsoft.com/office/drawing/2014/main" id="{93868C6C-377D-446B-9889-4AF044FE3E1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215AB68-B152-442E-BADA-88CDB2A55F9E}"/>
              </a:ext>
            </a:extLst>
          </p:cNvPr>
          <p:cNvSpPr>
            <a:spLocks noGrp="1"/>
          </p:cNvSpPr>
          <p:nvPr>
            <p:ph type="sldNum" sz="quarter" idx="12"/>
          </p:nvPr>
        </p:nvSpPr>
        <p:spPr/>
        <p:txBody>
          <a:bodyPr/>
          <a:lstStyle/>
          <a:p>
            <a:fld id="{E07E9943-0F6D-4700-97AF-A62EF7C8A38A}" type="slidenum">
              <a:rPr lang="fr-FR" smtClean="0"/>
              <a:t>‹N°›</a:t>
            </a:fld>
            <a:endParaRPr lang="fr-FR"/>
          </a:p>
        </p:txBody>
      </p:sp>
    </p:spTree>
    <p:extLst>
      <p:ext uri="{BB962C8B-B14F-4D97-AF65-F5344CB8AC3E}">
        <p14:creationId xmlns:p14="http://schemas.microsoft.com/office/powerpoint/2010/main" val="4264121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A1FCAA-32AF-4BA3-9FC3-6CC651ECFE3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62763D9-7EDA-4253-A44D-A953DCCA90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20C8543-E17A-4AE6-8847-5A89405380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7AFA06AB-1015-4ACF-B3C3-73589F308A74}"/>
              </a:ext>
            </a:extLst>
          </p:cNvPr>
          <p:cNvSpPr>
            <a:spLocks noGrp="1"/>
          </p:cNvSpPr>
          <p:nvPr>
            <p:ph type="dt" sz="half" idx="10"/>
          </p:nvPr>
        </p:nvSpPr>
        <p:spPr/>
        <p:txBody>
          <a:bodyPr/>
          <a:lstStyle/>
          <a:p>
            <a:fld id="{48B37186-BC6F-4B62-88CA-ABE821268BC4}" type="datetimeFigureOut">
              <a:rPr lang="fr-FR" smtClean="0"/>
              <a:t>16/12/2021</a:t>
            </a:fld>
            <a:endParaRPr lang="fr-FR"/>
          </a:p>
        </p:txBody>
      </p:sp>
      <p:sp>
        <p:nvSpPr>
          <p:cNvPr id="6" name="Espace réservé du pied de page 5">
            <a:extLst>
              <a:ext uri="{FF2B5EF4-FFF2-40B4-BE49-F238E27FC236}">
                <a16:creationId xmlns:a16="http://schemas.microsoft.com/office/drawing/2014/main" id="{980FD82A-2F82-476D-BCC7-170C29DD1DF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E9BE2C8-4B6F-4E97-B1C4-2EFC0A641008}"/>
              </a:ext>
            </a:extLst>
          </p:cNvPr>
          <p:cNvSpPr>
            <a:spLocks noGrp="1"/>
          </p:cNvSpPr>
          <p:nvPr>
            <p:ph type="sldNum" sz="quarter" idx="12"/>
          </p:nvPr>
        </p:nvSpPr>
        <p:spPr/>
        <p:txBody>
          <a:bodyPr/>
          <a:lstStyle/>
          <a:p>
            <a:fld id="{E07E9943-0F6D-4700-97AF-A62EF7C8A38A}" type="slidenum">
              <a:rPr lang="fr-FR" smtClean="0"/>
              <a:t>‹N°›</a:t>
            </a:fld>
            <a:endParaRPr lang="fr-FR"/>
          </a:p>
        </p:txBody>
      </p:sp>
    </p:spTree>
    <p:extLst>
      <p:ext uri="{BB962C8B-B14F-4D97-AF65-F5344CB8AC3E}">
        <p14:creationId xmlns:p14="http://schemas.microsoft.com/office/powerpoint/2010/main" val="31799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EDB04F-196B-4DEF-839F-93F2FEF32BC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F2B6231-5F96-4CD5-9A49-B76CE0BFD2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D91BBA7-2754-4C0D-B23D-CE6EAD5A6E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4FBE67C4-667E-4BE0-9ED3-62D19873930C}"/>
              </a:ext>
            </a:extLst>
          </p:cNvPr>
          <p:cNvSpPr>
            <a:spLocks noGrp="1"/>
          </p:cNvSpPr>
          <p:nvPr>
            <p:ph type="dt" sz="half" idx="10"/>
          </p:nvPr>
        </p:nvSpPr>
        <p:spPr/>
        <p:txBody>
          <a:bodyPr/>
          <a:lstStyle/>
          <a:p>
            <a:fld id="{48B37186-BC6F-4B62-88CA-ABE821268BC4}" type="datetimeFigureOut">
              <a:rPr lang="fr-FR" smtClean="0"/>
              <a:t>16/12/2021</a:t>
            </a:fld>
            <a:endParaRPr lang="fr-FR"/>
          </a:p>
        </p:txBody>
      </p:sp>
      <p:sp>
        <p:nvSpPr>
          <p:cNvPr id="6" name="Espace réservé du pied de page 5">
            <a:extLst>
              <a:ext uri="{FF2B5EF4-FFF2-40B4-BE49-F238E27FC236}">
                <a16:creationId xmlns:a16="http://schemas.microsoft.com/office/drawing/2014/main" id="{C2DF66B1-7AD4-4AF3-806A-08275118EB0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87285F7-7053-41AE-B8FB-77B15035FC1D}"/>
              </a:ext>
            </a:extLst>
          </p:cNvPr>
          <p:cNvSpPr>
            <a:spLocks noGrp="1"/>
          </p:cNvSpPr>
          <p:nvPr>
            <p:ph type="sldNum" sz="quarter" idx="12"/>
          </p:nvPr>
        </p:nvSpPr>
        <p:spPr/>
        <p:txBody>
          <a:bodyPr/>
          <a:lstStyle/>
          <a:p>
            <a:fld id="{E07E9943-0F6D-4700-97AF-A62EF7C8A38A}" type="slidenum">
              <a:rPr lang="fr-FR" smtClean="0"/>
              <a:t>‹N°›</a:t>
            </a:fld>
            <a:endParaRPr lang="fr-FR"/>
          </a:p>
        </p:txBody>
      </p:sp>
    </p:spTree>
    <p:extLst>
      <p:ext uri="{BB962C8B-B14F-4D97-AF65-F5344CB8AC3E}">
        <p14:creationId xmlns:p14="http://schemas.microsoft.com/office/powerpoint/2010/main" val="129154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29497DB-8D11-4E4D-87BD-96CDDA35DD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412E134-F055-4035-A54F-83E1D80BD3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5393ECF-6107-4DDC-9DBE-896397F863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37186-BC6F-4B62-88CA-ABE821268BC4}" type="datetimeFigureOut">
              <a:rPr lang="fr-FR" smtClean="0"/>
              <a:t>16/12/2021</a:t>
            </a:fld>
            <a:endParaRPr lang="fr-FR"/>
          </a:p>
        </p:txBody>
      </p:sp>
      <p:sp>
        <p:nvSpPr>
          <p:cNvPr id="5" name="Espace réservé du pied de page 4">
            <a:extLst>
              <a:ext uri="{FF2B5EF4-FFF2-40B4-BE49-F238E27FC236}">
                <a16:creationId xmlns:a16="http://schemas.microsoft.com/office/drawing/2014/main" id="{97206676-D557-4CE5-BDEB-9C7E60CD0B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5BFE7EB-B23D-4CFA-B6C2-9E29E822BA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7E9943-0F6D-4700-97AF-A62EF7C8A38A}" type="slidenum">
              <a:rPr lang="fr-FR" smtClean="0"/>
              <a:t>‹N°›</a:t>
            </a:fld>
            <a:endParaRPr lang="fr-FR"/>
          </a:p>
        </p:txBody>
      </p:sp>
    </p:spTree>
    <p:extLst>
      <p:ext uri="{BB962C8B-B14F-4D97-AF65-F5344CB8AC3E}">
        <p14:creationId xmlns:p14="http://schemas.microsoft.com/office/powerpoint/2010/main" val="3498141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06EF65-EC47-464D-912D-4C3E7D918A7B}"/>
              </a:ext>
            </a:extLst>
          </p:cNvPr>
          <p:cNvSpPr>
            <a:spLocks noGrp="1"/>
          </p:cNvSpPr>
          <p:nvPr>
            <p:ph type="ctrTitle"/>
          </p:nvPr>
        </p:nvSpPr>
        <p:spPr/>
        <p:txBody>
          <a:bodyPr/>
          <a:lstStyle/>
          <a:p>
            <a:r>
              <a:rPr lang="fr-FR" dirty="0"/>
              <a:t>Laudato si</a:t>
            </a:r>
          </a:p>
        </p:txBody>
      </p:sp>
      <p:sp>
        <p:nvSpPr>
          <p:cNvPr id="3" name="Sous-titre 2">
            <a:extLst>
              <a:ext uri="{FF2B5EF4-FFF2-40B4-BE49-F238E27FC236}">
                <a16:creationId xmlns:a16="http://schemas.microsoft.com/office/drawing/2014/main" id="{3CBE0CC0-3C50-49C3-977B-BA68513E0DD5}"/>
              </a:ext>
            </a:extLst>
          </p:cNvPr>
          <p:cNvSpPr>
            <a:spLocks noGrp="1"/>
          </p:cNvSpPr>
          <p:nvPr>
            <p:ph type="subTitle" idx="1"/>
          </p:nvPr>
        </p:nvSpPr>
        <p:spPr/>
        <p:txBody>
          <a:bodyPr/>
          <a:lstStyle/>
          <a:p>
            <a:r>
              <a:rPr lang="fr-FR" dirty="0"/>
              <a:t>Chapitre 3 </a:t>
            </a:r>
          </a:p>
          <a:p>
            <a:r>
              <a:rPr lang="fr-FR" dirty="0"/>
              <a:t>La racine humaine de la crise écologique</a:t>
            </a:r>
          </a:p>
        </p:txBody>
      </p:sp>
    </p:spTree>
    <p:extLst>
      <p:ext uri="{BB962C8B-B14F-4D97-AF65-F5344CB8AC3E}">
        <p14:creationId xmlns:p14="http://schemas.microsoft.com/office/powerpoint/2010/main" val="1525505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310AA4-60F4-49DD-9DAE-CE6C8D2FCCBD}"/>
              </a:ext>
            </a:extLst>
          </p:cNvPr>
          <p:cNvSpPr>
            <a:spLocks noGrp="1"/>
          </p:cNvSpPr>
          <p:nvPr>
            <p:ph type="title"/>
          </p:nvPr>
        </p:nvSpPr>
        <p:spPr/>
        <p:txBody>
          <a:bodyPr/>
          <a:lstStyle/>
          <a:p>
            <a:pPr algn="ctr"/>
            <a:r>
              <a:rPr lang="fr-FR" b="1" dirty="0"/>
              <a:t>3 </a:t>
            </a:r>
            <a:r>
              <a:rPr lang="it-IT" b="1" dirty="0"/>
              <a:t>La ne</a:t>
            </a:r>
            <a:r>
              <a:rPr lang="de-DE" b="1" dirty="0"/>
              <a:t>́</a:t>
            </a:r>
            <a:r>
              <a:rPr lang="it-IT" b="1" dirty="0"/>
              <a:t>cessite</a:t>
            </a:r>
            <a:r>
              <a:rPr lang="de-DE" b="1" dirty="0"/>
              <a:t>́ de </a:t>
            </a:r>
            <a:r>
              <a:rPr lang="de-DE" b="1" dirty="0" err="1"/>
              <a:t>pre</a:t>
            </a:r>
            <a:r>
              <a:rPr lang="de-DE" b="1" dirty="0"/>
              <a:t>́</a:t>
            </a:r>
            <a:r>
              <a:rPr lang="fr-FR" b="1" dirty="0"/>
              <a:t>server le travail</a:t>
            </a:r>
            <a:endParaRPr lang="fr-FR" dirty="0"/>
          </a:p>
        </p:txBody>
      </p:sp>
      <p:sp>
        <p:nvSpPr>
          <p:cNvPr id="3" name="Espace réservé du contenu 2">
            <a:extLst>
              <a:ext uri="{FF2B5EF4-FFF2-40B4-BE49-F238E27FC236}">
                <a16:creationId xmlns:a16="http://schemas.microsoft.com/office/drawing/2014/main" id="{7BD24516-8601-4F7C-9DC5-7E1805F140AC}"/>
              </a:ext>
            </a:extLst>
          </p:cNvPr>
          <p:cNvSpPr>
            <a:spLocks noGrp="1"/>
          </p:cNvSpPr>
          <p:nvPr>
            <p:ph sz="half" idx="1"/>
          </p:nvPr>
        </p:nvSpPr>
        <p:spPr/>
        <p:txBody>
          <a:bodyPr>
            <a:normAutofit fontScale="85000" lnSpcReduction="20000"/>
          </a:bodyPr>
          <a:lstStyle/>
          <a:p>
            <a:pPr marL="0" indent="0">
              <a:buNone/>
            </a:pPr>
            <a:r>
              <a:rPr lang="fr-FR" dirty="0"/>
              <a:t>124. Dans n</a:t>
            </a:r>
            <a:r>
              <a:rPr lang="de-DE" dirty="0"/>
              <a:t>’</a:t>
            </a:r>
            <a:r>
              <a:rPr lang="it-IT" dirty="0"/>
              <a:t>importe quelle approche d</a:t>
            </a:r>
            <a:r>
              <a:rPr lang="de-DE" dirty="0"/>
              <a:t>’</a:t>
            </a:r>
            <a:r>
              <a:rPr lang="fr-FR" dirty="0"/>
              <a:t>une écologie </a:t>
            </a:r>
            <a:r>
              <a:rPr lang="de-DE" dirty="0" err="1"/>
              <a:t>inte</a:t>
            </a:r>
            <a:r>
              <a:rPr lang="de-DE" dirty="0"/>
              <a:t>́</a:t>
            </a:r>
            <a:r>
              <a:rPr lang="fr-FR" dirty="0" err="1"/>
              <a:t>grale</a:t>
            </a:r>
            <a:r>
              <a:rPr lang="fr-FR" dirty="0"/>
              <a:t> qui n</a:t>
            </a:r>
            <a:r>
              <a:rPr lang="de-DE" dirty="0"/>
              <a:t>’</a:t>
            </a:r>
            <a:r>
              <a:rPr lang="fr-FR" dirty="0"/>
              <a:t>exclue pas l</a:t>
            </a:r>
            <a:r>
              <a:rPr lang="de-DE" dirty="0"/>
              <a:t>’ê</a:t>
            </a:r>
            <a:r>
              <a:rPr lang="fr-FR" dirty="0" err="1"/>
              <a:t>tre</a:t>
            </a:r>
            <a:r>
              <a:rPr lang="fr-FR" dirty="0"/>
              <a:t> humain, il est indispensable d</a:t>
            </a:r>
            <a:r>
              <a:rPr lang="de-DE" dirty="0"/>
              <a:t>’</a:t>
            </a:r>
            <a:r>
              <a:rPr lang="fr-FR" dirty="0"/>
              <a:t>incorporer la valeur du travail,</a:t>
            </a:r>
          </a:p>
          <a:p>
            <a:pPr marL="0" indent="0">
              <a:buNone/>
            </a:pPr>
            <a:r>
              <a:rPr lang="de-DE" dirty="0"/>
              <a:t> </a:t>
            </a:r>
            <a:endParaRPr lang="fr-FR" dirty="0"/>
          </a:p>
          <a:p>
            <a:pPr marL="0" indent="0">
              <a:buNone/>
            </a:pPr>
            <a:r>
              <a:rPr lang="fr-FR" dirty="0"/>
              <a:t>126 saint </a:t>
            </a:r>
            <a:r>
              <a:rPr lang="fr-FR" dirty="0" err="1"/>
              <a:t>Benoi</a:t>
            </a:r>
            <a:r>
              <a:rPr lang="de-DE" dirty="0"/>
              <a:t>̂</a:t>
            </a:r>
            <a:r>
              <a:rPr lang="fr-FR" dirty="0"/>
              <a:t>t de </a:t>
            </a:r>
            <a:r>
              <a:rPr lang="fr-FR" dirty="0" err="1"/>
              <a:t>Nurcie</a:t>
            </a:r>
            <a:r>
              <a:rPr lang="fr-FR" dirty="0"/>
              <a:t> a propose</a:t>
            </a:r>
            <a:r>
              <a:rPr lang="de-DE" dirty="0"/>
              <a:t>́ </a:t>
            </a:r>
            <a:r>
              <a:rPr lang="fr-FR" dirty="0"/>
              <a:t>que ses moines vivent en </a:t>
            </a:r>
            <a:r>
              <a:rPr lang="fr-FR" dirty="0" err="1"/>
              <a:t>communaute</a:t>
            </a:r>
            <a:r>
              <a:rPr lang="de-DE" dirty="0"/>
              <a:t>́</a:t>
            </a:r>
            <a:r>
              <a:rPr lang="fr-FR" dirty="0"/>
              <a:t>, alliant la prie</a:t>
            </a:r>
            <a:r>
              <a:rPr lang="de-DE" dirty="0"/>
              <a:t>̀</a:t>
            </a:r>
            <a:r>
              <a:rPr lang="fr-FR" dirty="0"/>
              <a:t>re et la lecture au travail manuel (</a:t>
            </a:r>
            <a:r>
              <a:rPr lang="de-DE" dirty="0"/>
              <a:t>‘‘</a:t>
            </a:r>
            <a:r>
              <a:rPr lang="fr-FR" dirty="0"/>
              <a:t>Ora et </a:t>
            </a:r>
            <a:r>
              <a:rPr lang="fr-FR" dirty="0" err="1"/>
              <a:t>labora</a:t>
            </a:r>
            <a:r>
              <a:rPr lang="fr-FR" dirty="0"/>
              <a:t>’’). </a:t>
            </a:r>
          </a:p>
          <a:p>
            <a:pPr marL="0" indent="0">
              <a:buNone/>
            </a:pPr>
            <a:r>
              <a:rPr lang="fr-FR" dirty="0"/>
              <a:t>Cette introduction du travail manuel, </a:t>
            </a:r>
            <a:r>
              <a:rPr lang="fr-FR" dirty="0" err="1"/>
              <a:t>impre</a:t>
            </a:r>
            <a:r>
              <a:rPr lang="de-DE" dirty="0"/>
              <a:t>́</a:t>
            </a:r>
            <a:r>
              <a:rPr lang="de-DE" dirty="0" err="1"/>
              <a:t>gne</a:t>
            </a:r>
            <a:r>
              <a:rPr lang="de-DE" dirty="0"/>
              <a:t>́ </a:t>
            </a:r>
            <a:r>
              <a:rPr lang="fr-FR" dirty="0"/>
              <a:t>de sens spirituel, e</a:t>
            </a:r>
            <a:r>
              <a:rPr lang="de-DE" dirty="0"/>
              <a:t>́</a:t>
            </a:r>
            <a:r>
              <a:rPr lang="fr-FR" dirty="0"/>
              <a:t>tait re</a:t>
            </a:r>
            <a:r>
              <a:rPr lang="de-DE" dirty="0"/>
              <a:t>́</a:t>
            </a:r>
            <a:r>
              <a:rPr lang="fr-FR" dirty="0" err="1"/>
              <a:t>volutionnaire</a:t>
            </a:r>
            <a:r>
              <a:rPr lang="fr-FR" dirty="0"/>
              <a:t>. </a:t>
            </a:r>
          </a:p>
          <a:p>
            <a:pPr marL="0" indent="0">
              <a:buNone/>
            </a:pPr>
            <a:r>
              <a:rPr lang="de-DE" dirty="0"/>
              <a:t> </a:t>
            </a:r>
            <a:endParaRPr lang="fr-FR" dirty="0"/>
          </a:p>
          <a:p>
            <a:pPr marL="0" indent="0">
              <a:buNone/>
            </a:pPr>
            <a:endParaRPr lang="fr-FR" dirty="0"/>
          </a:p>
        </p:txBody>
      </p:sp>
      <p:sp>
        <p:nvSpPr>
          <p:cNvPr id="4" name="Espace réservé du contenu 3">
            <a:extLst>
              <a:ext uri="{FF2B5EF4-FFF2-40B4-BE49-F238E27FC236}">
                <a16:creationId xmlns:a16="http://schemas.microsoft.com/office/drawing/2014/main" id="{6773EEC9-585C-4433-910B-4C91AC1195E5}"/>
              </a:ext>
            </a:extLst>
          </p:cNvPr>
          <p:cNvSpPr>
            <a:spLocks noGrp="1"/>
          </p:cNvSpPr>
          <p:nvPr>
            <p:ph sz="half" idx="2"/>
          </p:nvPr>
        </p:nvSpPr>
        <p:spPr/>
        <p:txBody>
          <a:bodyPr>
            <a:normAutofit fontScale="85000" lnSpcReduction="20000"/>
          </a:bodyPr>
          <a:lstStyle/>
          <a:p>
            <a:pPr marL="0" indent="0">
              <a:buNone/>
            </a:pPr>
            <a:r>
              <a:rPr lang="fr-FR" dirty="0"/>
              <a:t>128. Nous sommes </a:t>
            </a:r>
            <a:r>
              <a:rPr lang="fr-FR" dirty="0" err="1"/>
              <a:t>appele</a:t>
            </a:r>
            <a:r>
              <a:rPr lang="de-DE" dirty="0"/>
              <a:t>́</a:t>
            </a:r>
            <a:r>
              <a:rPr lang="fr-FR" dirty="0"/>
              <a:t>s au travail de</a:t>
            </a:r>
            <a:r>
              <a:rPr lang="de-DE" dirty="0"/>
              <a:t>̀</a:t>
            </a:r>
            <a:r>
              <a:rPr lang="fr-FR" dirty="0"/>
              <a:t>s notre </a:t>
            </a:r>
            <a:r>
              <a:rPr lang="fr-FR" dirty="0" err="1"/>
              <a:t>cre</a:t>
            </a:r>
            <a:r>
              <a:rPr lang="de-DE" dirty="0"/>
              <a:t>́</a:t>
            </a:r>
            <a:r>
              <a:rPr lang="fr-FR" dirty="0" err="1"/>
              <a:t>ation</a:t>
            </a:r>
            <a:r>
              <a:rPr lang="fr-FR" dirty="0"/>
              <a:t>. On ne doit pas chercher a</a:t>
            </a:r>
            <a:r>
              <a:rPr lang="de-DE" dirty="0"/>
              <a:t>̀ </a:t>
            </a:r>
            <a:r>
              <a:rPr lang="fr-FR" dirty="0"/>
              <a:t>ce que le </a:t>
            </a:r>
            <a:r>
              <a:rPr lang="fr-FR" dirty="0" err="1"/>
              <a:t>progre</a:t>
            </a:r>
            <a:r>
              <a:rPr lang="de-DE" dirty="0"/>
              <a:t>̀</a:t>
            </a:r>
            <a:r>
              <a:rPr lang="fr-FR" dirty="0"/>
              <a:t>s technologique remplace de plus en plus le travail humain, car ainsi l</a:t>
            </a:r>
            <a:r>
              <a:rPr lang="de-DE" dirty="0"/>
              <a:t>’</a:t>
            </a:r>
            <a:r>
              <a:rPr lang="fr-FR" dirty="0" err="1"/>
              <a:t>humanite</a:t>
            </a:r>
            <a:r>
              <a:rPr lang="de-DE" dirty="0"/>
              <a:t>́ se dé</a:t>
            </a:r>
            <a:r>
              <a:rPr lang="fr-FR" dirty="0" err="1"/>
              <a:t>graderait</a:t>
            </a:r>
            <a:r>
              <a:rPr lang="fr-FR" dirty="0"/>
              <a:t> </a:t>
            </a:r>
            <a:r>
              <a:rPr lang="fr-FR" dirty="0" err="1"/>
              <a:t>elle-me</a:t>
            </a:r>
            <a:r>
              <a:rPr lang="de-DE" dirty="0"/>
              <a:t>̂me. </a:t>
            </a:r>
            <a:endParaRPr lang="fr-FR" dirty="0"/>
          </a:p>
          <a:p>
            <a:pPr marL="0" indent="0">
              <a:buNone/>
            </a:pPr>
            <a:r>
              <a:rPr lang="fr-FR" dirty="0"/>
              <a:t>La diminution des postes de travail «a aussi un impact ne</a:t>
            </a:r>
            <a:r>
              <a:rPr lang="de-DE" dirty="0"/>
              <a:t>́</a:t>
            </a:r>
            <a:r>
              <a:rPr lang="fr-FR" dirty="0" err="1"/>
              <a:t>gatif</a:t>
            </a:r>
            <a:r>
              <a:rPr lang="fr-FR" dirty="0"/>
              <a:t> sur le plan e</a:t>
            </a:r>
            <a:r>
              <a:rPr lang="de-DE" dirty="0"/>
              <a:t>́</a:t>
            </a:r>
            <a:r>
              <a:rPr lang="fr-FR" dirty="0" err="1"/>
              <a:t>conomique</a:t>
            </a:r>
            <a:r>
              <a:rPr lang="fr-FR" dirty="0"/>
              <a:t> a</a:t>
            </a:r>
            <a:r>
              <a:rPr lang="de-DE" dirty="0"/>
              <a:t>̀ </a:t>
            </a:r>
            <a:r>
              <a:rPr lang="fr-FR" dirty="0"/>
              <a:t>travers l</a:t>
            </a:r>
            <a:r>
              <a:rPr lang="de-DE" dirty="0"/>
              <a:t>’é</a:t>
            </a:r>
            <a:r>
              <a:rPr lang="fr-FR" dirty="0" err="1"/>
              <a:t>rosion</a:t>
            </a:r>
            <a:r>
              <a:rPr lang="fr-FR" dirty="0"/>
              <a:t> progressive du </a:t>
            </a:r>
            <a:r>
              <a:rPr lang="de-DE" dirty="0"/>
              <a:t>‘‘</a:t>
            </a:r>
            <a:r>
              <a:rPr lang="it-IT" dirty="0"/>
              <a:t>capital social</a:t>
            </a:r>
            <a:r>
              <a:rPr lang="fr-FR" dirty="0"/>
              <a:t>’’</a:t>
            </a:r>
          </a:p>
        </p:txBody>
      </p:sp>
    </p:spTree>
    <p:extLst>
      <p:ext uri="{BB962C8B-B14F-4D97-AF65-F5344CB8AC3E}">
        <p14:creationId xmlns:p14="http://schemas.microsoft.com/office/powerpoint/2010/main" val="449985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86E34E-BA57-49F9-AF49-A58A1C976143}"/>
              </a:ext>
            </a:extLst>
          </p:cNvPr>
          <p:cNvSpPr>
            <a:spLocks noGrp="1"/>
          </p:cNvSpPr>
          <p:nvPr>
            <p:ph type="title"/>
          </p:nvPr>
        </p:nvSpPr>
        <p:spPr/>
        <p:txBody>
          <a:bodyPr/>
          <a:lstStyle/>
          <a:p>
            <a:pPr algn="ctr"/>
            <a:r>
              <a:rPr lang="fr-FR" dirty="0"/>
              <a:t>Travail et emploi dans Laudato si</a:t>
            </a:r>
          </a:p>
        </p:txBody>
      </p:sp>
      <p:graphicFrame>
        <p:nvGraphicFramePr>
          <p:cNvPr id="5" name="Espace réservé du contenu 4">
            <a:extLst>
              <a:ext uri="{FF2B5EF4-FFF2-40B4-BE49-F238E27FC236}">
                <a16:creationId xmlns:a16="http://schemas.microsoft.com/office/drawing/2014/main" id="{4AAD287B-9BC9-4DBB-956B-1B5777F09437}"/>
              </a:ext>
            </a:extLst>
          </p:cNvPr>
          <p:cNvGraphicFramePr>
            <a:graphicFrameLocks noGrp="1"/>
          </p:cNvGraphicFramePr>
          <p:nvPr>
            <p:ph sz="half" idx="1"/>
            <p:extLst>
              <p:ext uri="{D42A27DB-BD31-4B8C-83A1-F6EECF244321}">
                <p14:modId xmlns:p14="http://schemas.microsoft.com/office/powerpoint/2010/main" val="870261876"/>
              </p:ext>
            </p:extLst>
          </p:nvPr>
        </p:nvGraphicFramePr>
        <p:xfrm>
          <a:off x="838200" y="1423988"/>
          <a:ext cx="9968635" cy="5394960"/>
        </p:xfrm>
        <a:graphic>
          <a:graphicData uri="http://schemas.openxmlformats.org/drawingml/2006/table">
            <a:tbl>
              <a:tblPr firstRow="1" bandRow="1">
                <a:tableStyleId>{5C22544A-7EE6-4342-B048-85BDC9FD1C3A}</a:tableStyleId>
              </a:tblPr>
              <a:tblGrid>
                <a:gridCol w="1351103">
                  <a:extLst>
                    <a:ext uri="{9D8B030D-6E8A-4147-A177-3AD203B41FA5}">
                      <a16:colId xmlns:a16="http://schemas.microsoft.com/office/drawing/2014/main" val="1892829077"/>
                    </a:ext>
                  </a:extLst>
                </a:gridCol>
                <a:gridCol w="3278088">
                  <a:extLst>
                    <a:ext uri="{9D8B030D-6E8A-4147-A177-3AD203B41FA5}">
                      <a16:colId xmlns:a16="http://schemas.microsoft.com/office/drawing/2014/main" val="569396334"/>
                    </a:ext>
                  </a:extLst>
                </a:gridCol>
                <a:gridCol w="3787520">
                  <a:extLst>
                    <a:ext uri="{9D8B030D-6E8A-4147-A177-3AD203B41FA5}">
                      <a16:colId xmlns:a16="http://schemas.microsoft.com/office/drawing/2014/main" val="1418403324"/>
                    </a:ext>
                  </a:extLst>
                </a:gridCol>
                <a:gridCol w="1551924">
                  <a:extLst>
                    <a:ext uri="{9D8B030D-6E8A-4147-A177-3AD203B41FA5}">
                      <a16:colId xmlns:a16="http://schemas.microsoft.com/office/drawing/2014/main" val="227197261"/>
                    </a:ext>
                  </a:extLst>
                </a:gridCol>
              </a:tblGrid>
              <a:tr h="370840">
                <a:tc>
                  <a:txBody>
                    <a:bodyPr/>
                    <a:lstStyle/>
                    <a:p>
                      <a:endParaRPr lang="fr-FR" sz="3200" dirty="0"/>
                    </a:p>
                  </a:txBody>
                  <a:tcPr/>
                </a:tc>
                <a:tc>
                  <a:txBody>
                    <a:bodyPr/>
                    <a:lstStyle/>
                    <a:p>
                      <a:endParaRPr lang="fr-FR" sz="3200"/>
                    </a:p>
                  </a:txBody>
                  <a:tcPr/>
                </a:tc>
                <a:tc>
                  <a:txBody>
                    <a:bodyPr/>
                    <a:lstStyle/>
                    <a:p>
                      <a:r>
                        <a:rPr lang="fr-FR" sz="3200" dirty="0"/>
                        <a:t>Travail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3200" dirty="0"/>
                        <a:t>Emploi</a:t>
                      </a:r>
                    </a:p>
                  </a:txBody>
                  <a:tcPr/>
                </a:tc>
                <a:extLst>
                  <a:ext uri="{0D108BD9-81ED-4DB2-BD59-A6C34878D82A}">
                    <a16:rowId xmlns:a16="http://schemas.microsoft.com/office/drawing/2014/main" val="454732254"/>
                  </a:ext>
                </a:extLst>
              </a:tr>
              <a:tr h="370840">
                <a:tc>
                  <a:txBody>
                    <a:bodyPr/>
                    <a:lstStyle/>
                    <a:p>
                      <a:r>
                        <a:rPr lang="fr-FR" sz="2800" dirty="0"/>
                        <a:t>Chap.</a:t>
                      </a:r>
                    </a:p>
                  </a:txBody>
                  <a:tcPr/>
                </a:tc>
                <a:tc>
                  <a:txBody>
                    <a:bodyPr/>
                    <a:lstStyle/>
                    <a:p>
                      <a:endParaRPr lang="fr-FR" sz="2800"/>
                    </a:p>
                  </a:txBody>
                  <a:tcPr/>
                </a:tc>
                <a:tc>
                  <a:txBody>
                    <a:bodyPr/>
                    <a:lstStyle/>
                    <a:p>
                      <a:pPr algn="ctr"/>
                      <a:r>
                        <a:rPr lang="fr-FR" sz="2800" dirty="0"/>
                        <a:t>§</a:t>
                      </a:r>
                    </a:p>
                  </a:txBody>
                  <a:tcPr/>
                </a:tc>
                <a:tc>
                  <a:txBody>
                    <a:bodyPr/>
                    <a:lstStyle/>
                    <a:p>
                      <a:pPr algn="ctr"/>
                      <a:r>
                        <a:rPr lang="fr-FR" sz="2800" dirty="0"/>
                        <a:t>§</a:t>
                      </a:r>
                    </a:p>
                  </a:txBody>
                  <a:tcPr/>
                </a:tc>
                <a:extLst>
                  <a:ext uri="{0D108BD9-81ED-4DB2-BD59-A6C34878D82A}">
                    <a16:rowId xmlns:a16="http://schemas.microsoft.com/office/drawing/2014/main" val="160001245"/>
                  </a:ext>
                </a:extLst>
              </a:tr>
              <a:tr h="370840">
                <a:tc>
                  <a:txBody>
                    <a:bodyPr/>
                    <a:lstStyle/>
                    <a:p>
                      <a:r>
                        <a:rPr lang="fr-FR" sz="2800" dirty="0"/>
                        <a:t>1</a:t>
                      </a:r>
                    </a:p>
                  </a:txBody>
                  <a:tcPr/>
                </a:tc>
                <a:tc>
                  <a:txBody>
                    <a:bodyPr/>
                    <a:lstStyle/>
                    <a:p>
                      <a:r>
                        <a:rPr lang="fr-FR" sz="2800" dirty="0"/>
                        <a:t>Notre maison</a:t>
                      </a:r>
                    </a:p>
                  </a:txBody>
                  <a:tcPr/>
                </a:tc>
                <a:tc>
                  <a:txBody>
                    <a:bodyPr/>
                    <a:lstStyle/>
                    <a:p>
                      <a:r>
                        <a:rPr lang="fr-FR" sz="2800" dirty="0"/>
                        <a:t>46</a:t>
                      </a:r>
                    </a:p>
                  </a:txBody>
                  <a:tcPr/>
                </a:tc>
                <a:tc>
                  <a:txBody>
                    <a:bodyPr/>
                    <a:lstStyle/>
                    <a:p>
                      <a:endParaRPr lang="fr-FR" sz="2800" dirty="0"/>
                    </a:p>
                  </a:txBody>
                  <a:tcPr/>
                </a:tc>
                <a:extLst>
                  <a:ext uri="{0D108BD9-81ED-4DB2-BD59-A6C34878D82A}">
                    <a16:rowId xmlns:a16="http://schemas.microsoft.com/office/drawing/2014/main" val="3774003005"/>
                  </a:ext>
                </a:extLst>
              </a:tr>
              <a:tr h="370840">
                <a:tc>
                  <a:txBody>
                    <a:bodyPr/>
                    <a:lstStyle/>
                    <a:p>
                      <a:r>
                        <a:rPr lang="fr-FR" sz="2800" dirty="0"/>
                        <a:t>2</a:t>
                      </a:r>
                    </a:p>
                  </a:txBody>
                  <a:tcPr/>
                </a:tc>
                <a:tc>
                  <a:txBody>
                    <a:bodyPr/>
                    <a:lstStyle/>
                    <a:p>
                      <a:r>
                        <a:rPr lang="fr-FR" sz="2800" dirty="0"/>
                        <a:t>Evangile de la Création</a:t>
                      </a:r>
                    </a:p>
                  </a:txBody>
                  <a:tcPr/>
                </a:tc>
                <a:tc>
                  <a:txBody>
                    <a:bodyPr/>
                    <a:lstStyle/>
                    <a:p>
                      <a:r>
                        <a:rPr lang="fr-FR" sz="2800" dirty="0"/>
                        <a:t>67, 70, 94, 98</a:t>
                      </a:r>
                    </a:p>
                  </a:txBody>
                  <a:tcPr/>
                </a:tc>
                <a:tc>
                  <a:txBody>
                    <a:bodyPr/>
                    <a:lstStyle/>
                    <a:p>
                      <a:endParaRPr lang="fr-FR" sz="2800" dirty="0"/>
                    </a:p>
                  </a:txBody>
                  <a:tcPr/>
                </a:tc>
                <a:extLst>
                  <a:ext uri="{0D108BD9-81ED-4DB2-BD59-A6C34878D82A}">
                    <a16:rowId xmlns:a16="http://schemas.microsoft.com/office/drawing/2014/main" val="3392055059"/>
                  </a:ext>
                </a:extLst>
              </a:tr>
              <a:tr h="370840">
                <a:tc>
                  <a:txBody>
                    <a:bodyPr/>
                    <a:lstStyle/>
                    <a:p>
                      <a:r>
                        <a:rPr lang="fr-FR" sz="2800" dirty="0"/>
                        <a:t>3</a:t>
                      </a:r>
                    </a:p>
                  </a:txBody>
                  <a:tcPr/>
                </a:tc>
                <a:tc>
                  <a:txBody>
                    <a:bodyPr/>
                    <a:lstStyle/>
                    <a:p>
                      <a:r>
                        <a:rPr lang="fr-FR" sz="2800" dirty="0"/>
                        <a:t>Racine humaine de la crise</a:t>
                      </a:r>
                    </a:p>
                  </a:txBody>
                  <a:tcPr/>
                </a:tc>
                <a:tc>
                  <a:txBody>
                    <a:bodyPr/>
                    <a:lstStyle/>
                    <a:p>
                      <a:r>
                        <a:rPr lang="fr-FR" sz="2800" dirty="0"/>
                        <a:t>124, 125, 127, 128, 129</a:t>
                      </a:r>
                    </a:p>
                  </a:txBody>
                  <a:tcPr/>
                </a:tc>
                <a:tc>
                  <a:txBody>
                    <a:bodyPr/>
                    <a:lstStyle/>
                    <a:p>
                      <a:endParaRPr lang="fr-FR" sz="2800" dirty="0"/>
                    </a:p>
                  </a:txBody>
                  <a:tcPr/>
                </a:tc>
                <a:extLst>
                  <a:ext uri="{0D108BD9-81ED-4DB2-BD59-A6C34878D82A}">
                    <a16:rowId xmlns:a16="http://schemas.microsoft.com/office/drawing/2014/main" val="500239426"/>
                  </a:ext>
                </a:extLst>
              </a:tr>
              <a:tr h="370840">
                <a:tc>
                  <a:txBody>
                    <a:bodyPr/>
                    <a:lstStyle/>
                    <a:p>
                      <a:r>
                        <a:rPr lang="fr-FR" sz="2800" dirty="0"/>
                        <a:t>4</a:t>
                      </a:r>
                    </a:p>
                  </a:txBody>
                  <a:tcPr/>
                </a:tc>
                <a:tc>
                  <a:txBody>
                    <a:bodyPr/>
                    <a:lstStyle/>
                    <a:p>
                      <a:r>
                        <a:rPr lang="fr-FR" sz="2800" dirty="0"/>
                        <a:t>Une écologie intégrale</a:t>
                      </a:r>
                    </a:p>
                  </a:txBody>
                  <a:tcPr/>
                </a:tc>
                <a:tc>
                  <a:txBody>
                    <a:bodyPr/>
                    <a:lstStyle/>
                    <a:p>
                      <a:r>
                        <a:rPr lang="fr-FR" sz="2800" dirty="0"/>
                        <a:t>141</a:t>
                      </a:r>
                    </a:p>
                  </a:txBody>
                  <a:tcPr/>
                </a:tc>
                <a:tc>
                  <a:txBody>
                    <a:bodyPr/>
                    <a:lstStyle/>
                    <a:p>
                      <a:endParaRPr lang="fr-FR" sz="2800" dirty="0"/>
                    </a:p>
                  </a:txBody>
                  <a:tcPr/>
                </a:tc>
                <a:extLst>
                  <a:ext uri="{0D108BD9-81ED-4DB2-BD59-A6C34878D82A}">
                    <a16:rowId xmlns:a16="http://schemas.microsoft.com/office/drawing/2014/main" val="3228540042"/>
                  </a:ext>
                </a:extLst>
              </a:tr>
              <a:tr h="370840">
                <a:tc>
                  <a:txBody>
                    <a:bodyPr/>
                    <a:lstStyle/>
                    <a:p>
                      <a:r>
                        <a:rPr lang="fr-FR" sz="2800" dirty="0"/>
                        <a:t>5</a:t>
                      </a:r>
                    </a:p>
                  </a:txBody>
                  <a:tcPr/>
                </a:tc>
                <a:tc>
                  <a:txBody>
                    <a:bodyPr/>
                    <a:lstStyle/>
                    <a:p>
                      <a:r>
                        <a:rPr lang="fr-FR" sz="2800" dirty="0"/>
                        <a:t>Pistes d’orientation et d’action</a:t>
                      </a:r>
                    </a:p>
                  </a:txBody>
                  <a:tcPr/>
                </a:tc>
                <a:tc>
                  <a:txBody>
                    <a:bodyPr/>
                    <a:lstStyle/>
                    <a:p>
                      <a:r>
                        <a:rPr lang="fr-FR" sz="2800" dirty="0"/>
                        <a:t>183, 227, 242</a:t>
                      </a:r>
                    </a:p>
                  </a:txBody>
                  <a:tcPr/>
                </a:tc>
                <a:tc>
                  <a:txBody>
                    <a:bodyPr/>
                    <a:lstStyle/>
                    <a:p>
                      <a:r>
                        <a:rPr lang="fr-FR" sz="2800" dirty="0"/>
                        <a:t>191, 192</a:t>
                      </a:r>
                    </a:p>
                  </a:txBody>
                  <a:tcPr/>
                </a:tc>
                <a:extLst>
                  <a:ext uri="{0D108BD9-81ED-4DB2-BD59-A6C34878D82A}">
                    <a16:rowId xmlns:a16="http://schemas.microsoft.com/office/drawing/2014/main" val="368494698"/>
                  </a:ext>
                </a:extLst>
              </a:tr>
            </a:tbl>
          </a:graphicData>
        </a:graphic>
      </p:graphicFrame>
    </p:spTree>
    <p:extLst>
      <p:ext uri="{BB962C8B-B14F-4D97-AF65-F5344CB8AC3E}">
        <p14:creationId xmlns:p14="http://schemas.microsoft.com/office/powerpoint/2010/main" val="353873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phique 4">
            <a:extLst>
              <a:ext uri="{FF2B5EF4-FFF2-40B4-BE49-F238E27FC236}">
                <a16:creationId xmlns:a16="http://schemas.microsoft.com/office/drawing/2014/main" id="{8EA2CAA5-3E38-4FA3-9957-AA9761A1C015}"/>
              </a:ext>
            </a:extLst>
          </p:cNvPr>
          <p:cNvGraphicFramePr>
            <a:graphicFrameLocks/>
          </p:cNvGraphicFramePr>
          <p:nvPr>
            <p:extLst>
              <p:ext uri="{D42A27DB-BD31-4B8C-83A1-F6EECF244321}">
                <p14:modId xmlns:p14="http://schemas.microsoft.com/office/powerpoint/2010/main" val="1335281143"/>
              </p:ext>
            </p:extLst>
          </p:nvPr>
        </p:nvGraphicFramePr>
        <p:xfrm>
          <a:off x="1253067" y="237066"/>
          <a:ext cx="9262533" cy="64177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4800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4C9E99-D84A-4499-A05F-86E2E76ABB6C}"/>
              </a:ext>
            </a:extLst>
          </p:cNvPr>
          <p:cNvSpPr>
            <a:spLocks noGrp="1"/>
          </p:cNvSpPr>
          <p:nvPr>
            <p:ph type="title"/>
          </p:nvPr>
        </p:nvSpPr>
        <p:spPr/>
        <p:txBody>
          <a:bodyPr/>
          <a:lstStyle/>
          <a:p>
            <a:r>
              <a:rPr lang="fr-FR" dirty="0">
                <a:solidFill>
                  <a:schemeClr val="accent1">
                    <a:lumMod val="75000"/>
                  </a:schemeClr>
                </a:solidFill>
              </a:rPr>
              <a:t>Questions</a:t>
            </a:r>
            <a:br>
              <a:rPr lang="fr-FR" dirty="0">
                <a:solidFill>
                  <a:schemeClr val="accent1">
                    <a:lumMod val="75000"/>
                  </a:schemeClr>
                </a:solidFill>
              </a:rPr>
            </a:br>
            <a:endParaRPr lang="fr-FR" dirty="0"/>
          </a:p>
        </p:txBody>
      </p:sp>
      <p:sp>
        <p:nvSpPr>
          <p:cNvPr id="3" name="Espace réservé du contenu 2">
            <a:extLst>
              <a:ext uri="{FF2B5EF4-FFF2-40B4-BE49-F238E27FC236}">
                <a16:creationId xmlns:a16="http://schemas.microsoft.com/office/drawing/2014/main" id="{4B3618FA-F988-4B1A-8237-4F10E6076941}"/>
              </a:ext>
            </a:extLst>
          </p:cNvPr>
          <p:cNvSpPr>
            <a:spLocks noGrp="1"/>
          </p:cNvSpPr>
          <p:nvPr>
            <p:ph sz="half" idx="1"/>
          </p:nvPr>
        </p:nvSpPr>
        <p:spPr>
          <a:xfrm>
            <a:off x="838200" y="1690688"/>
            <a:ext cx="9896856" cy="4032704"/>
          </a:xfrm>
        </p:spPr>
        <p:txBody>
          <a:bodyPr>
            <a:normAutofit/>
          </a:bodyPr>
          <a:lstStyle/>
          <a:p>
            <a:r>
              <a:rPr lang="fr-FR" sz="3600" dirty="0">
                <a:solidFill>
                  <a:schemeClr val="accent1">
                    <a:lumMod val="75000"/>
                  </a:schemeClr>
                </a:solidFill>
              </a:rPr>
              <a:t>Par quoi le travail humain est-il remplacé ? Automatisation, Energies non humaines. Est-ce un bien ?</a:t>
            </a:r>
          </a:p>
          <a:p>
            <a:r>
              <a:rPr lang="fr-FR" sz="3600" dirty="0">
                <a:solidFill>
                  <a:schemeClr val="accent1">
                    <a:lumMod val="75000"/>
                  </a:schemeClr>
                </a:solidFill>
              </a:rPr>
              <a:t>Cette tendance va-t-elle continuer ?</a:t>
            </a:r>
          </a:p>
          <a:p>
            <a:r>
              <a:rPr lang="fr-FR" sz="3600" dirty="0">
                <a:solidFill>
                  <a:schemeClr val="accent1">
                    <a:lumMod val="75000"/>
                  </a:schemeClr>
                </a:solidFill>
              </a:rPr>
              <a:t>Faut-il, peut-on résorber le chômage, à combien ?</a:t>
            </a:r>
          </a:p>
          <a:p>
            <a:r>
              <a:rPr lang="fr-FR" sz="3600" dirty="0">
                <a:solidFill>
                  <a:schemeClr val="accent1">
                    <a:lumMod val="75000"/>
                  </a:schemeClr>
                </a:solidFill>
              </a:rPr>
              <a:t>Le capital social est-il lié au travail ?</a:t>
            </a:r>
          </a:p>
          <a:p>
            <a:endParaRPr lang="fr-FR" sz="3600" dirty="0">
              <a:solidFill>
                <a:schemeClr val="accent1">
                  <a:lumMod val="75000"/>
                </a:schemeClr>
              </a:solidFill>
            </a:endParaRPr>
          </a:p>
        </p:txBody>
      </p:sp>
    </p:spTree>
    <p:extLst>
      <p:ext uri="{BB962C8B-B14F-4D97-AF65-F5344CB8AC3E}">
        <p14:creationId xmlns:p14="http://schemas.microsoft.com/office/powerpoint/2010/main" val="3036170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006C37-950B-4FB3-84A2-0A2C27D32658}"/>
              </a:ext>
            </a:extLst>
          </p:cNvPr>
          <p:cNvSpPr>
            <a:spLocks noGrp="1"/>
          </p:cNvSpPr>
          <p:nvPr>
            <p:ph type="title"/>
          </p:nvPr>
        </p:nvSpPr>
        <p:spPr/>
        <p:txBody>
          <a:bodyPr/>
          <a:lstStyle/>
          <a:p>
            <a:pPr algn="ctr"/>
            <a:r>
              <a:rPr lang="fr-FR" b="1" dirty="0"/>
              <a:t>4 Tout est lié</a:t>
            </a:r>
            <a:endParaRPr lang="fr-FR" dirty="0"/>
          </a:p>
        </p:txBody>
      </p:sp>
      <p:sp>
        <p:nvSpPr>
          <p:cNvPr id="3" name="Espace réservé du contenu 2">
            <a:extLst>
              <a:ext uri="{FF2B5EF4-FFF2-40B4-BE49-F238E27FC236}">
                <a16:creationId xmlns:a16="http://schemas.microsoft.com/office/drawing/2014/main" id="{2DAF3202-153F-4D0C-A28C-8F2FF086F06E}"/>
              </a:ext>
            </a:extLst>
          </p:cNvPr>
          <p:cNvSpPr>
            <a:spLocks noGrp="1"/>
          </p:cNvSpPr>
          <p:nvPr>
            <p:ph sz="half" idx="1"/>
          </p:nvPr>
        </p:nvSpPr>
        <p:spPr>
          <a:solidFill>
            <a:schemeClr val="accent4">
              <a:lumMod val="40000"/>
              <a:lumOff val="60000"/>
            </a:schemeClr>
          </a:solidFill>
        </p:spPr>
        <p:txBody>
          <a:bodyPr>
            <a:normAutofit fontScale="92500" lnSpcReduction="20000"/>
          </a:bodyPr>
          <a:lstStyle/>
          <a:p>
            <a:pPr marL="0" indent="0">
              <a:buNone/>
            </a:pPr>
            <a:r>
              <a:rPr lang="fr-FR" dirty="0"/>
              <a:t>110 La fragmentation des savoirs sert dans la re</a:t>
            </a:r>
            <a:r>
              <a:rPr lang="de-DE" dirty="0"/>
              <a:t>́</a:t>
            </a:r>
            <a:r>
              <a:rPr lang="fr-FR" dirty="0" err="1"/>
              <a:t>alisation</a:t>
            </a:r>
            <a:r>
              <a:rPr lang="fr-FR" dirty="0"/>
              <a:t> d</a:t>
            </a:r>
            <a:r>
              <a:rPr lang="de-DE" dirty="0"/>
              <a:t>’</a:t>
            </a:r>
            <a:r>
              <a:rPr lang="fr-FR" dirty="0"/>
              <a:t>applications </a:t>
            </a:r>
            <a:r>
              <a:rPr lang="fr-FR" dirty="0" err="1"/>
              <a:t>concre</a:t>
            </a:r>
            <a:r>
              <a:rPr lang="de-DE" dirty="0"/>
              <a:t>̀</a:t>
            </a:r>
            <a:r>
              <a:rPr lang="pt-PT" dirty="0"/>
              <a:t>tes, mais elle ame</a:t>
            </a:r>
            <a:r>
              <a:rPr lang="de-DE" dirty="0"/>
              <a:t>̀</a:t>
            </a:r>
            <a:r>
              <a:rPr lang="nl-NL" dirty="0"/>
              <a:t>ne en ge</a:t>
            </a:r>
            <a:r>
              <a:rPr lang="de-DE" dirty="0"/>
              <a:t>́né</a:t>
            </a:r>
            <a:r>
              <a:rPr lang="fr-FR" dirty="0" err="1"/>
              <a:t>ral</a:t>
            </a:r>
            <a:r>
              <a:rPr lang="fr-FR" dirty="0"/>
              <a:t> a</a:t>
            </a:r>
            <a:r>
              <a:rPr lang="de-DE" dirty="0"/>
              <a:t>̀ </a:t>
            </a:r>
            <a:r>
              <a:rPr lang="fr-FR" dirty="0"/>
              <a:t>perdre le sens de la </a:t>
            </a:r>
            <a:r>
              <a:rPr lang="fr-FR" dirty="0" err="1"/>
              <a:t>totalite</a:t>
            </a:r>
            <a:r>
              <a:rPr lang="de-DE" dirty="0"/>
              <a:t>́</a:t>
            </a:r>
            <a:r>
              <a:rPr lang="fr-FR" dirty="0"/>
              <a:t>, des relations qui existent entre les choses, d</a:t>
            </a:r>
            <a:r>
              <a:rPr lang="de-DE" dirty="0"/>
              <a:t>’</a:t>
            </a:r>
            <a:r>
              <a:rPr lang="fr-FR" dirty="0"/>
              <a:t>un horizon large qui devient sans importance. </a:t>
            </a:r>
          </a:p>
          <a:p>
            <a:pPr marL="0" indent="0">
              <a:buNone/>
            </a:pPr>
            <a:r>
              <a:rPr lang="de-DE" dirty="0"/>
              <a:t> </a:t>
            </a:r>
            <a:endParaRPr lang="fr-FR" dirty="0"/>
          </a:p>
          <a:p>
            <a:pPr marL="0" indent="0">
              <a:buNone/>
            </a:pPr>
            <a:endParaRPr lang="fr-FR" dirty="0"/>
          </a:p>
        </p:txBody>
      </p:sp>
      <p:sp>
        <p:nvSpPr>
          <p:cNvPr id="4" name="Espace réservé du contenu 3">
            <a:extLst>
              <a:ext uri="{FF2B5EF4-FFF2-40B4-BE49-F238E27FC236}">
                <a16:creationId xmlns:a16="http://schemas.microsoft.com/office/drawing/2014/main" id="{16B160B8-E42A-4025-8F49-F368D8B424F1}"/>
              </a:ext>
            </a:extLst>
          </p:cNvPr>
          <p:cNvSpPr>
            <a:spLocks noGrp="1"/>
          </p:cNvSpPr>
          <p:nvPr>
            <p:ph sz="half" idx="2"/>
          </p:nvPr>
        </p:nvSpPr>
        <p:spPr>
          <a:solidFill>
            <a:schemeClr val="accent4">
              <a:lumMod val="40000"/>
              <a:lumOff val="60000"/>
            </a:schemeClr>
          </a:solidFill>
        </p:spPr>
        <p:txBody>
          <a:bodyPr>
            <a:normAutofit fontScale="92500" lnSpcReduction="20000"/>
          </a:bodyPr>
          <a:lstStyle/>
          <a:p>
            <a:pPr marL="0" indent="0">
              <a:buNone/>
            </a:pPr>
            <a:r>
              <a:rPr lang="it-IT" dirty="0"/>
              <a:t>111. La culture e</a:t>
            </a:r>
            <a:r>
              <a:rPr lang="de-DE" dirty="0"/>
              <a:t>́</a:t>
            </a:r>
            <a:r>
              <a:rPr lang="fr-FR" dirty="0" err="1"/>
              <a:t>cologique</a:t>
            </a:r>
            <a:r>
              <a:rPr lang="fr-FR" dirty="0"/>
              <a:t> ne peut pas se re</a:t>
            </a:r>
            <a:r>
              <a:rPr lang="de-DE" dirty="0"/>
              <a:t>́</a:t>
            </a:r>
            <a:r>
              <a:rPr lang="fr-FR" dirty="0" err="1"/>
              <a:t>duire</a:t>
            </a:r>
            <a:r>
              <a:rPr lang="fr-FR" dirty="0"/>
              <a:t> a</a:t>
            </a:r>
            <a:r>
              <a:rPr lang="de-DE" dirty="0"/>
              <a:t>̀ </a:t>
            </a:r>
            <a:r>
              <a:rPr lang="fr-FR" dirty="0"/>
              <a:t>une se</a:t>
            </a:r>
            <a:r>
              <a:rPr lang="de-DE" dirty="0"/>
              <a:t>́</a:t>
            </a:r>
            <a:r>
              <a:rPr lang="fr-FR" dirty="0"/>
              <a:t>rie de re</a:t>
            </a:r>
            <a:r>
              <a:rPr lang="de-DE" dirty="0"/>
              <a:t>́</a:t>
            </a:r>
            <a:r>
              <a:rPr lang="fr-FR" dirty="0" err="1"/>
              <a:t>ponses</a:t>
            </a:r>
            <a:r>
              <a:rPr lang="fr-FR" dirty="0"/>
              <a:t> urgentes et partielles aux </a:t>
            </a:r>
            <a:r>
              <a:rPr lang="de-DE" dirty="0" err="1"/>
              <a:t>proble</a:t>
            </a:r>
            <a:r>
              <a:rPr lang="de-DE" dirty="0"/>
              <a:t>̀</a:t>
            </a:r>
            <a:r>
              <a:rPr lang="fr-FR" dirty="0"/>
              <a:t>mes qui sont en train d</a:t>
            </a:r>
            <a:r>
              <a:rPr lang="de-DE" dirty="0"/>
              <a:t>’</a:t>
            </a:r>
            <a:r>
              <a:rPr lang="it-IT" dirty="0"/>
              <a:t>apparai</a:t>
            </a:r>
            <a:r>
              <a:rPr lang="de-DE" dirty="0"/>
              <a:t>̂</a:t>
            </a:r>
            <a:r>
              <a:rPr lang="fr-FR" dirty="0" err="1"/>
              <a:t>tre</a:t>
            </a:r>
            <a:r>
              <a:rPr lang="fr-FR" dirty="0"/>
              <a:t> par rapport a</a:t>
            </a:r>
            <a:r>
              <a:rPr lang="de-DE" dirty="0"/>
              <a:t>̀ </a:t>
            </a:r>
            <a:r>
              <a:rPr lang="es-ES_tradnl" dirty="0"/>
              <a:t>la de</a:t>
            </a:r>
            <a:r>
              <a:rPr lang="de-DE" dirty="0"/>
              <a:t>́</a:t>
            </a:r>
            <a:r>
              <a:rPr lang="fr-FR" dirty="0"/>
              <a:t>gradation de l</a:t>
            </a:r>
            <a:r>
              <a:rPr lang="de-DE" dirty="0"/>
              <a:t>’</a:t>
            </a:r>
            <a:r>
              <a:rPr lang="fr-FR" dirty="0"/>
              <a:t>environnement, a</a:t>
            </a:r>
            <a:r>
              <a:rPr lang="de-DE" dirty="0"/>
              <a:t>̀ </a:t>
            </a:r>
            <a:r>
              <a:rPr lang="de-DE" dirty="0" err="1"/>
              <a:t>l’e</a:t>
            </a:r>
            <a:r>
              <a:rPr lang="de-DE" dirty="0"/>
              <a:t>́</a:t>
            </a:r>
            <a:r>
              <a:rPr lang="fr-FR" dirty="0"/>
              <a:t>puisement des re</a:t>
            </a:r>
            <a:r>
              <a:rPr lang="de-DE" dirty="0"/>
              <a:t>́</a:t>
            </a:r>
            <a:r>
              <a:rPr lang="fr-FR" dirty="0"/>
              <a:t>serves naturelles et a</a:t>
            </a:r>
            <a:r>
              <a:rPr lang="de-DE" dirty="0"/>
              <a:t>̀ </a:t>
            </a:r>
            <a:r>
              <a:rPr lang="fr-FR" dirty="0"/>
              <a:t>la pollution. </a:t>
            </a:r>
          </a:p>
          <a:p>
            <a:pPr marL="0" indent="0">
              <a:buNone/>
            </a:pPr>
            <a:r>
              <a:rPr lang="fr-FR" dirty="0"/>
              <a:t>Elle devrait e</a:t>
            </a:r>
            <a:r>
              <a:rPr lang="de-DE" dirty="0"/>
              <a:t>̂</a:t>
            </a:r>
            <a:r>
              <a:rPr lang="it-IT" dirty="0"/>
              <a:t>tre un regard diffe</a:t>
            </a:r>
            <a:r>
              <a:rPr lang="de-DE" dirty="0"/>
              <a:t>́</a:t>
            </a:r>
            <a:r>
              <a:rPr lang="fr-FR" dirty="0" err="1"/>
              <a:t>rent</a:t>
            </a:r>
            <a:r>
              <a:rPr lang="fr-FR" dirty="0"/>
              <a:t>, une pense</a:t>
            </a:r>
            <a:r>
              <a:rPr lang="de-DE" dirty="0"/>
              <a:t>́</a:t>
            </a:r>
            <a:r>
              <a:rPr lang="fr-FR" dirty="0"/>
              <a:t>e, une politique, un programme e</a:t>
            </a:r>
            <a:r>
              <a:rPr lang="de-DE" dirty="0"/>
              <a:t>́</a:t>
            </a:r>
            <a:r>
              <a:rPr lang="fr-FR" dirty="0" err="1"/>
              <a:t>ducatif</a:t>
            </a:r>
            <a:r>
              <a:rPr lang="fr-FR" dirty="0"/>
              <a:t>, un style de vie et une </a:t>
            </a:r>
            <a:r>
              <a:rPr lang="fr-FR" dirty="0" err="1"/>
              <a:t>spiritualite</a:t>
            </a:r>
            <a:r>
              <a:rPr lang="de-DE" dirty="0"/>
              <a:t>́ </a:t>
            </a:r>
            <a:r>
              <a:rPr lang="fr-FR" dirty="0"/>
              <a:t>qui constitueraient une re</a:t>
            </a:r>
            <a:r>
              <a:rPr lang="de-DE" dirty="0"/>
              <a:t>́</a:t>
            </a:r>
            <a:r>
              <a:rPr lang="fr-FR" dirty="0" err="1"/>
              <a:t>sistance</a:t>
            </a:r>
            <a:r>
              <a:rPr lang="fr-FR" dirty="0"/>
              <a:t> face a</a:t>
            </a:r>
            <a:r>
              <a:rPr lang="de-DE" dirty="0"/>
              <a:t>̀ </a:t>
            </a:r>
            <a:r>
              <a:rPr lang="de-DE" dirty="0" err="1"/>
              <a:t>l’avance</a:t>
            </a:r>
            <a:r>
              <a:rPr lang="de-DE" dirty="0"/>
              <a:t>́</a:t>
            </a:r>
            <a:r>
              <a:rPr lang="fr-FR" dirty="0"/>
              <a:t>e du paradigme technocratique.</a:t>
            </a:r>
          </a:p>
          <a:p>
            <a:pPr marL="0" indent="0">
              <a:buNone/>
            </a:pPr>
            <a:endParaRPr lang="fr-FR" dirty="0"/>
          </a:p>
        </p:txBody>
      </p:sp>
    </p:spTree>
    <p:extLst>
      <p:ext uri="{BB962C8B-B14F-4D97-AF65-F5344CB8AC3E}">
        <p14:creationId xmlns:p14="http://schemas.microsoft.com/office/powerpoint/2010/main" val="3005341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au 9">
            <a:extLst>
              <a:ext uri="{FF2B5EF4-FFF2-40B4-BE49-F238E27FC236}">
                <a16:creationId xmlns:a16="http://schemas.microsoft.com/office/drawing/2014/main" id="{41B7AF8F-6085-4A77-AE81-EA190356C715}"/>
              </a:ext>
            </a:extLst>
          </p:cNvPr>
          <p:cNvGraphicFramePr>
            <a:graphicFrameLocks noGrp="1"/>
          </p:cNvGraphicFramePr>
          <p:nvPr>
            <p:ph sz="half" idx="1"/>
            <p:extLst>
              <p:ext uri="{D42A27DB-BD31-4B8C-83A1-F6EECF244321}">
                <p14:modId xmlns:p14="http://schemas.microsoft.com/office/powerpoint/2010/main" val="2390635331"/>
              </p:ext>
            </p:extLst>
          </p:nvPr>
        </p:nvGraphicFramePr>
        <p:xfrm>
          <a:off x="838199" y="470957"/>
          <a:ext cx="9846732" cy="5214305"/>
        </p:xfrm>
        <a:graphic>
          <a:graphicData uri="http://schemas.openxmlformats.org/drawingml/2006/table">
            <a:tbl>
              <a:tblPr firstRow="1" bandRow="1">
                <a:tableStyleId>{5C22544A-7EE6-4342-B048-85BDC9FD1C3A}</a:tableStyleId>
              </a:tblPr>
              <a:tblGrid>
                <a:gridCol w="3282244">
                  <a:extLst>
                    <a:ext uri="{9D8B030D-6E8A-4147-A177-3AD203B41FA5}">
                      <a16:colId xmlns:a16="http://schemas.microsoft.com/office/drawing/2014/main" val="364085413"/>
                    </a:ext>
                  </a:extLst>
                </a:gridCol>
                <a:gridCol w="3282244">
                  <a:extLst>
                    <a:ext uri="{9D8B030D-6E8A-4147-A177-3AD203B41FA5}">
                      <a16:colId xmlns:a16="http://schemas.microsoft.com/office/drawing/2014/main" val="3034553629"/>
                    </a:ext>
                  </a:extLst>
                </a:gridCol>
                <a:gridCol w="3282244">
                  <a:extLst>
                    <a:ext uri="{9D8B030D-6E8A-4147-A177-3AD203B41FA5}">
                      <a16:colId xmlns:a16="http://schemas.microsoft.com/office/drawing/2014/main" val="420015491"/>
                    </a:ext>
                  </a:extLst>
                </a:gridCol>
              </a:tblGrid>
              <a:tr h="651190">
                <a:tc>
                  <a:txBody>
                    <a:bodyPr/>
                    <a:lstStyle/>
                    <a:p>
                      <a:pPr algn="ctr"/>
                      <a:r>
                        <a:rPr lang="fr-FR" sz="2400" dirty="0"/>
                        <a:t>Domaine </a:t>
                      </a:r>
                    </a:p>
                  </a:txBody>
                  <a:tcPr/>
                </a:tc>
                <a:tc>
                  <a:txBody>
                    <a:bodyPr/>
                    <a:lstStyle/>
                    <a:p>
                      <a:pPr algn="ctr"/>
                      <a:r>
                        <a:rPr lang="fr-FR" sz="2400" dirty="0"/>
                        <a:t>Technologie </a:t>
                      </a:r>
                    </a:p>
                  </a:txBody>
                  <a:tcPr/>
                </a:tc>
                <a:tc>
                  <a:txBody>
                    <a:bodyPr/>
                    <a:lstStyle/>
                    <a:p>
                      <a:pPr algn="ctr"/>
                      <a:r>
                        <a:rPr lang="fr-FR" sz="2400" dirty="0"/>
                        <a:t>Questions  sur les réserves naturelles et la pollution</a:t>
                      </a:r>
                    </a:p>
                  </a:txBody>
                  <a:tcPr/>
                </a:tc>
                <a:extLst>
                  <a:ext uri="{0D108BD9-81ED-4DB2-BD59-A6C34878D82A}">
                    <a16:rowId xmlns:a16="http://schemas.microsoft.com/office/drawing/2014/main" val="3312249230"/>
                  </a:ext>
                </a:extLst>
              </a:tr>
              <a:tr h="907735">
                <a:tc>
                  <a:txBody>
                    <a:bodyPr/>
                    <a:lstStyle/>
                    <a:p>
                      <a:r>
                        <a:rPr lang="fr-FR" sz="2400" dirty="0"/>
                        <a:t>Energie</a:t>
                      </a:r>
                    </a:p>
                  </a:txBody>
                  <a:tcPr/>
                </a:tc>
                <a:tc>
                  <a:txBody>
                    <a:bodyPr/>
                    <a:lstStyle/>
                    <a:p>
                      <a:r>
                        <a:rPr lang="fr-FR" sz="2400" dirty="0"/>
                        <a:t>Eoliennes</a:t>
                      </a:r>
                    </a:p>
                    <a:p>
                      <a:r>
                        <a:rPr lang="fr-FR" sz="2400" dirty="0"/>
                        <a:t>capteurs solaires</a:t>
                      </a:r>
                    </a:p>
                  </a:txBody>
                  <a:tcPr/>
                </a:tc>
                <a:tc>
                  <a:txBody>
                    <a:bodyPr/>
                    <a:lstStyle/>
                    <a:p>
                      <a:endParaRPr lang="fr-FR" sz="2400"/>
                    </a:p>
                  </a:txBody>
                  <a:tcPr/>
                </a:tc>
                <a:extLst>
                  <a:ext uri="{0D108BD9-81ED-4DB2-BD59-A6C34878D82A}">
                    <a16:rowId xmlns:a16="http://schemas.microsoft.com/office/drawing/2014/main" val="1855994355"/>
                  </a:ext>
                </a:extLst>
              </a:tr>
              <a:tr h="9077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dirty="0"/>
                        <a:t>Energie</a:t>
                      </a:r>
                    </a:p>
                    <a:p>
                      <a:endParaRPr lang="fr-FR" sz="2400" dirty="0"/>
                    </a:p>
                  </a:txBody>
                  <a:tcPr/>
                </a:tc>
                <a:tc>
                  <a:txBody>
                    <a:bodyPr/>
                    <a:lstStyle/>
                    <a:p>
                      <a:r>
                        <a:rPr lang="fr-FR" sz="2400" dirty="0"/>
                        <a:t>Méthane</a:t>
                      </a:r>
                    </a:p>
                  </a:txBody>
                  <a:tcPr/>
                </a:tc>
                <a:tc>
                  <a:txBody>
                    <a:bodyPr/>
                    <a:lstStyle/>
                    <a:p>
                      <a:endParaRPr lang="fr-FR" sz="2400"/>
                    </a:p>
                  </a:txBody>
                  <a:tcPr/>
                </a:tc>
                <a:extLst>
                  <a:ext uri="{0D108BD9-81ED-4DB2-BD59-A6C34878D82A}">
                    <a16:rowId xmlns:a16="http://schemas.microsoft.com/office/drawing/2014/main" val="4179390961"/>
                  </a:ext>
                </a:extLst>
              </a:tr>
              <a:tr h="9077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dirty="0"/>
                        <a:t>Energie</a:t>
                      </a:r>
                    </a:p>
                    <a:p>
                      <a:endParaRPr lang="fr-FR" sz="2400" dirty="0"/>
                    </a:p>
                  </a:txBody>
                  <a:tcPr/>
                </a:tc>
                <a:tc>
                  <a:txBody>
                    <a:bodyPr/>
                    <a:lstStyle/>
                    <a:p>
                      <a:r>
                        <a:rPr lang="fr-FR" sz="2400" dirty="0"/>
                        <a:t>Nucléaire</a:t>
                      </a:r>
                    </a:p>
                  </a:txBody>
                  <a:tcPr/>
                </a:tc>
                <a:tc>
                  <a:txBody>
                    <a:bodyPr/>
                    <a:lstStyle/>
                    <a:p>
                      <a:endParaRPr lang="fr-FR" sz="2400"/>
                    </a:p>
                  </a:txBody>
                  <a:tcPr/>
                </a:tc>
                <a:extLst>
                  <a:ext uri="{0D108BD9-81ED-4DB2-BD59-A6C34878D82A}">
                    <a16:rowId xmlns:a16="http://schemas.microsoft.com/office/drawing/2014/main" val="1941393552"/>
                  </a:ext>
                </a:extLst>
              </a:tr>
              <a:tr h="651190">
                <a:tc>
                  <a:txBody>
                    <a:bodyPr/>
                    <a:lstStyle/>
                    <a:p>
                      <a:r>
                        <a:rPr lang="fr-FR" sz="2400" dirty="0"/>
                        <a:t>Transports</a:t>
                      </a:r>
                    </a:p>
                  </a:txBody>
                  <a:tcPr/>
                </a:tc>
                <a:tc>
                  <a:txBody>
                    <a:bodyPr/>
                    <a:lstStyle/>
                    <a:p>
                      <a:r>
                        <a:rPr lang="fr-FR" sz="2400" dirty="0"/>
                        <a:t>Voiture électrique</a:t>
                      </a:r>
                    </a:p>
                  </a:txBody>
                  <a:tcPr/>
                </a:tc>
                <a:tc>
                  <a:txBody>
                    <a:bodyPr/>
                    <a:lstStyle/>
                    <a:p>
                      <a:endParaRPr lang="fr-FR" sz="2400" dirty="0"/>
                    </a:p>
                  </a:txBody>
                  <a:tcPr/>
                </a:tc>
                <a:extLst>
                  <a:ext uri="{0D108BD9-81ED-4DB2-BD59-A6C34878D82A}">
                    <a16:rowId xmlns:a16="http://schemas.microsoft.com/office/drawing/2014/main" val="1460973253"/>
                  </a:ext>
                </a:extLst>
              </a:tr>
              <a:tr h="651190">
                <a:tc>
                  <a:txBody>
                    <a:bodyPr/>
                    <a:lstStyle/>
                    <a:p>
                      <a:r>
                        <a:rPr lang="fr-FR" sz="2400" dirty="0"/>
                        <a:t>Eclairage </a:t>
                      </a:r>
                    </a:p>
                  </a:txBody>
                  <a:tcPr/>
                </a:tc>
                <a:tc>
                  <a:txBody>
                    <a:bodyPr/>
                    <a:lstStyle/>
                    <a:p>
                      <a:r>
                        <a:rPr lang="fr-FR" sz="2400" dirty="0"/>
                        <a:t>LED</a:t>
                      </a:r>
                    </a:p>
                  </a:txBody>
                  <a:tcPr/>
                </a:tc>
                <a:tc>
                  <a:txBody>
                    <a:bodyPr/>
                    <a:lstStyle/>
                    <a:p>
                      <a:endParaRPr lang="fr-FR" sz="2400" dirty="0"/>
                    </a:p>
                  </a:txBody>
                  <a:tcPr/>
                </a:tc>
                <a:extLst>
                  <a:ext uri="{0D108BD9-81ED-4DB2-BD59-A6C34878D82A}">
                    <a16:rowId xmlns:a16="http://schemas.microsoft.com/office/drawing/2014/main" val="2150004073"/>
                  </a:ext>
                </a:extLst>
              </a:tr>
            </a:tbl>
          </a:graphicData>
        </a:graphic>
      </p:graphicFrame>
      <p:sp>
        <p:nvSpPr>
          <p:cNvPr id="10" name="ZoneTexte 9">
            <a:extLst>
              <a:ext uri="{FF2B5EF4-FFF2-40B4-BE49-F238E27FC236}">
                <a16:creationId xmlns:a16="http://schemas.microsoft.com/office/drawing/2014/main" id="{36FEBB38-4106-432C-A92D-58E5F6053E08}"/>
              </a:ext>
            </a:extLst>
          </p:cNvPr>
          <p:cNvSpPr txBox="1"/>
          <p:nvPr/>
        </p:nvSpPr>
        <p:spPr>
          <a:xfrm>
            <a:off x="838199" y="6112933"/>
            <a:ext cx="9846732" cy="461665"/>
          </a:xfrm>
          <a:prstGeom prst="rect">
            <a:avLst/>
          </a:prstGeom>
          <a:noFill/>
        </p:spPr>
        <p:txBody>
          <a:bodyPr wrap="square" rtlCol="0">
            <a:spAutoFit/>
          </a:bodyPr>
          <a:lstStyle/>
          <a:p>
            <a:pPr algn="ctr"/>
            <a:r>
              <a:rPr lang="fr-FR" sz="2400" b="1" dirty="0">
                <a:solidFill>
                  <a:schemeClr val="accent1"/>
                </a:solidFill>
              </a:rPr>
              <a:t>Quelles solutions non technologiques ?</a:t>
            </a:r>
          </a:p>
        </p:txBody>
      </p:sp>
    </p:spTree>
    <p:extLst>
      <p:ext uri="{BB962C8B-B14F-4D97-AF65-F5344CB8AC3E}">
        <p14:creationId xmlns:p14="http://schemas.microsoft.com/office/powerpoint/2010/main" val="653187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47EA8A9-B4B8-4B9E-977D-21B482DF202E}"/>
              </a:ext>
            </a:extLst>
          </p:cNvPr>
          <p:cNvSpPr txBox="1"/>
          <p:nvPr/>
        </p:nvSpPr>
        <p:spPr>
          <a:xfrm>
            <a:off x="1246908" y="623456"/>
            <a:ext cx="2867891" cy="2123658"/>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lang="fr-FR" sz="2800" dirty="0"/>
              <a:t>Introduction</a:t>
            </a:r>
          </a:p>
          <a:p>
            <a:pPr algn="ctr"/>
            <a:r>
              <a:rPr lang="fr-FR" sz="2800" dirty="0"/>
              <a:t>Emerveillement</a:t>
            </a:r>
          </a:p>
          <a:p>
            <a:pPr algn="ctr"/>
            <a:endParaRPr lang="fr-FR" sz="2800" dirty="0"/>
          </a:p>
          <a:p>
            <a:pPr algn="ctr"/>
            <a:endParaRPr lang="fr-FR" sz="1600" dirty="0"/>
          </a:p>
          <a:p>
            <a:pPr algn="ctr"/>
            <a:endParaRPr lang="fr-FR" sz="1600" dirty="0"/>
          </a:p>
          <a:p>
            <a:pPr algn="ctr"/>
            <a:endParaRPr lang="fr-FR" sz="1600" dirty="0"/>
          </a:p>
        </p:txBody>
      </p:sp>
      <p:sp>
        <p:nvSpPr>
          <p:cNvPr id="5" name="ZoneTexte 4">
            <a:extLst>
              <a:ext uri="{FF2B5EF4-FFF2-40B4-BE49-F238E27FC236}">
                <a16:creationId xmlns:a16="http://schemas.microsoft.com/office/drawing/2014/main" id="{865D5382-C299-4F48-B49F-7775669C355B}"/>
              </a:ext>
            </a:extLst>
          </p:cNvPr>
          <p:cNvSpPr txBox="1"/>
          <p:nvPr/>
        </p:nvSpPr>
        <p:spPr>
          <a:xfrm>
            <a:off x="4838699" y="623456"/>
            <a:ext cx="2867892" cy="2246769"/>
          </a:xfrm>
          <a:prstGeom prst="rect">
            <a:avLst/>
          </a:prstGeom>
          <a:solidFill>
            <a:srgbClr val="FFC000"/>
          </a:solidFill>
        </p:spPr>
        <p:txBody>
          <a:bodyPr wrap="square" rtlCol="0">
            <a:spAutoFit/>
          </a:bodyPr>
          <a:lstStyle/>
          <a:p>
            <a:pPr algn="ctr"/>
            <a:r>
              <a:rPr lang="fr-FR" sz="2800" dirty="0"/>
              <a:t>1</a:t>
            </a:r>
          </a:p>
          <a:p>
            <a:pPr algn="ctr"/>
            <a:r>
              <a:rPr lang="fr-FR" sz="2800" dirty="0"/>
              <a:t>Lucidité</a:t>
            </a:r>
          </a:p>
          <a:p>
            <a:endParaRPr lang="fr-FR" sz="1600" dirty="0"/>
          </a:p>
          <a:p>
            <a:endParaRPr lang="fr-FR" sz="1600" dirty="0"/>
          </a:p>
          <a:p>
            <a:endParaRPr lang="fr-FR" sz="1600" dirty="0"/>
          </a:p>
          <a:p>
            <a:endParaRPr lang="fr-FR" sz="1600" dirty="0"/>
          </a:p>
          <a:p>
            <a:endParaRPr lang="fr-FR" sz="1600" dirty="0"/>
          </a:p>
        </p:txBody>
      </p:sp>
      <p:sp>
        <p:nvSpPr>
          <p:cNvPr id="6" name="ZoneTexte 5">
            <a:extLst>
              <a:ext uri="{FF2B5EF4-FFF2-40B4-BE49-F238E27FC236}">
                <a16:creationId xmlns:a16="http://schemas.microsoft.com/office/drawing/2014/main" id="{65B15568-02C4-47E1-93DB-5BE7B606D3E0}"/>
              </a:ext>
            </a:extLst>
          </p:cNvPr>
          <p:cNvSpPr txBox="1"/>
          <p:nvPr/>
        </p:nvSpPr>
        <p:spPr>
          <a:xfrm>
            <a:off x="8693724" y="623455"/>
            <a:ext cx="2867893" cy="2185214"/>
          </a:xfrm>
          <a:prstGeom prst="rect">
            <a:avLst/>
          </a:prstGeom>
          <a:solidFill>
            <a:schemeClr val="accent2">
              <a:lumMod val="75000"/>
            </a:schemeClr>
          </a:solidFill>
        </p:spPr>
        <p:txBody>
          <a:bodyPr wrap="square" rtlCol="0">
            <a:spAutoFit/>
          </a:bodyPr>
          <a:lstStyle/>
          <a:p>
            <a:pPr algn="ctr"/>
            <a:r>
              <a:rPr lang="fr-FR" sz="2800" dirty="0"/>
              <a:t>2</a:t>
            </a:r>
          </a:p>
          <a:p>
            <a:pPr algn="ctr"/>
            <a:r>
              <a:rPr lang="fr-FR" sz="2800" dirty="0"/>
              <a:t>Promesse</a:t>
            </a:r>
          </a:p>
          <a:p>
            <a:pPr algn="ctr"/>
            <a:endParaRPr lang="fr-FR" sz="1600" dirty="0"/>
          </a:p>
          <a:p>
            <a:pPr algn="ctr"/>
            <a:endParaRPr lang="fr-FR" sz="1600" dirty="0"/>
          </a:p>
          <a:p>
            <a:pPr algn="ctr"/>
            <a:endParaRPr lang="fr-FR" sz="1600" dirty="0"/>
          </a:p>
          <a:p>
            <a:pPr algn="ctr"/>
            <a:endParaRPr lang="fr-FR" sz="1600" dirty="0"/>
          </a:p>
          <a:p>
            <a:pPr algn="ctr"/>
            <a:endParaRPr lang="fr-FR" sz="1600" dirty="0"/>
          </a:p>
        </p:txBody>
      </p:sp>
      <p:sp>
        <p:nvSpPr>
          <p:cNvPr id="7" name="ZoneTexte 6">
            <a:extLst>
              <a:ext uri="{FF2B5EF4-FFF2-40B4-BE49-F238E27FC236}">
                <a16:creationId xmlns:a16="http://schemas.microsoft.com/office/drawing/2014/main" id="{667E3A39-8427-4602-B157-030A0DD3BF3C}"/>
              </a:ext>
            </a:extLst>
          </p:cNvPr>
          <p:cNvSpPr txBox="1"/>
          <p:nvPr/>
        </p:nvSpPr>
        <p:spPr>
          <a:xfrm>
            <a:off x="166254" y="3428998"/>
            <a:ext cx="2660073" cy="2185214"/>
          </a:xfrm>
          <a:prstGeom prst="rect">
            <a:avLst/>
          </a:prstGeom>
          <a:solidFill>
            <a:schemeClr val="accent6">
              <a:lumMod val="60000"/>
              <a:lumOff val="40000"/>
            </a:schemeClr>
          </a:solidFill>
        </p:spPr>
        <p:txBody>
          <a:bodyPr wrap="square" rtlCol="0">
            <a:spAutoFit/>
          </a:bodyPr>
          <a:lstStyle/>
          <a:p>
            <a:pPr algn="ctr"/>
            <a:r>
              <a:rPr lang="fr-FR" sz="2800" dirty="0"/>
              <a:t>3</a:t>
            </a:r>
          </a:p>
          <a:p>
            <a:pPr algn="ctr"/>
            <a:r>
              <a:rPr lang="fr-FR" sz="2800" dirty="0"/>
              <a:t>Résistance</a:t>
            </a:r>
          </a:p>
          <a:p>
            <a:pPr algn="ctr"/>
            <a:endParaRPr lang="fr-FR" sz="1600" dirty="0"/>
          </a:p>
          <a:p>
            <a:pPr algn="ctr"/>
            <a:endParaRPr lang="fr-FR" sz="1600" dirty="0"/>
          </a:p>
          <a:p>
            <a:pPr algn="ctr"/>
            <a:endParaRPr lang="fr-FR" sz="1600" dirty="0"/>
          </a:p>
          <a:p>
            <a:pPr algn="ctr"/>
            <a:endParaRPr lang="fr-FR" sz="1600" dirty="0"/>
          </a:p>
          <a:p>
            <a:pPr algn="ctr"/>
            <a:endParaRPr lang="fr-FR" sz="1600" dirty="0"/>
          </a:p>
        </p:txBody>
      </p:sp>
      <p:sp>
        <p:nvSpPr>
          <p:cNvPr id="8" name="ZoneTexte 7">
            <a:extLst>
              <a:ext uri="{FF2B5EF4-FFF2-40B4-BE49-F238E27FC236}">
                <a16:creationId xmlns:a16="http://schemas.microsoft.com/office/drawing/2014/main" id="{FE90981C-1C4D-4ADF-9973-D50C1B78F449}"/>
              </a:ext>
            </a:extLst>
          </p:cNvPr>
          <p:cNvSpPr txBox="1"/>
          <p:nvPr/>
        </p:nvSpPr>
        <p:spPr>
          <a:xfrm>
            <a:off x="3255815" y="3428997"/>
            <a:ext cx="2590808" cy="2185214"/>
          </a:xfrm>
          <a:prstGeom prst="rect">
            <a:avLst/>
          </a:prstGeom>
          <a:solidFill>
            <a:schemeClr val="accent2">
              <a:lumMod val="60000"/>
              <a:lumOff val="40000"/>
            </a:schemeClr>
          </a:solidFill>
        </p:spPr>
        <p:txBody>
          <a:bodyPr wrap="square" rtlCol="0">
            <a:spAutoFit/>
          </a:bodyPr>
          <a:lstStyle/>
          <a:p>
            <a:pPr algn="ctr"/>
            <a:r>
              <a:rPr lang="fr-FR" sz="2800" dirty="0"/>
              <a:t>4</a:t>
            </a:r>
          </a:p>
          <a:p>
            <a:pPr algn="ctr"/>
            <a:r>
              <a:rPr lang="fr-FR" sz="2800" dirty="0"/>
              <a:t>Intégrale </a:t>
            </a:r>
          </a:p>
          <a:p>
            <a:pPr algn="ctr"/>
            <a:endParaRPr lang="fr-FR" sz="1600" dirty="0"/>
          </a:p>
          <a:p>
            <a:pPr algn="ctr"/>
            <a:endParaRPr lang="fr-FR" sz="1600" dirty="0"/>
          </a:p>
          <a:p>
            <a:pPr algn="ctr"/>
            <a:endParaRPr lang="fr-FR" sz="1600" dirty="0"/>
          </a:p>
          <a:p>
            <a:pPr algn="ctr"/>
            <a:endParaRPr lang="fr-FR" sz="1600" dirty="0"/>
          </a:p>
          <a:p>
            <a:pPr algn="ctr"/>
            <a:endParaRPr lang="fr-FR" sz="1600" dirty="0"/>
          </a:p>
        </p:txBody>
      </p:sp>
      <p:sp>
        <p:nvSpPr>
          <p:cNvPr id="9" name="ZoneTexte 8">
            <a:extLst>
              <a:ext uri="{FF2B5EF4-FFF2-40B4-BE49-F238E27FC236}">
                <a16:creationId xmlns:a16="http://schemas.microsoft.com/office/drawing/2014/main" id="{A3BE36BE-5DB2-43A6-A796-56BB1C193F3B}"/>
              </a:ext>
            </a:extLst>
          </p:cNvPr>
          <p:cNvSpPr txBox="1"/>
          <p:nvPr/>
        </p:nvSpPr>
        <p:spPr>
          <a:xfrm>
            <a:off x="6345378" y="3428997"/>
            <a:ext cx="2590808" cy="2185214"/>
          </a:xfrm>
          <a:prstGeom prst="rect">
            <a:avLst/>
          </a:prstGeom>
          <a:solidFill>
            <a:schemeClr val="accent6">
              <a:lumMod val="75000"/>
            </a:schemeClr>
          </a:solidFill>
        </p:spPr>
        <p:txBody>
          <a:bodyPr wrap="square" rtlCol="0">
            <a:spAutoFit/>
          </a:bodyPr>
          <a:lstStyle/>
          <a:p>
            <a:pPr algn="ctr"/>
            <a:r>
              <a:rPr lang="fr-FR" sz="2800" dirty="0"/>
              <a:t>5</a:t>
            </a:r>
          </a:p>
          <a:p>
            <a:pPr algn="ctr"/>
            <a:r>
              <a:rPr lang="fr-FR" sz="2800" dirty="0"/>
              <a:t>Dialogues</a:t>
            </a:r>
          </a:p>
          <a:p>
            <a:endParaRPr lang="fr-FR" sz="1600" dirty="0"/>
          </a:p>
          <a:p>
            <a:endParaRPr lang="fr-FR" sz="1600" dirty="0"/>
          </a:p>
          <a:p>
            <a:endParaRPr lang="fr-FR" sz="1600" dirty="0"/>
          </a:p>
          <a:p>
            <a:endParaRPr lang="fr-FR" sz="1600" dirty="0"/>
          </a:p>
          <a:p>
            <a:endParaRPr lang="fr-FR" sz="1600" dirty="0"/>
          </a:p>
        </p:txBody>
      </p:sp>
      <p:sp>
        <p:nvSpPr>
          <p:cNvPr id="10" name="ZoneTexte 9">
            <a:extLst>
              <a:ext uri="{FF2B5EF4-FFF2-40B4-BE49-F238E27FC236}">
                <a16:creationId xmlns:a16="http://schemas.microsoft.com/office/drawing/2014/main" id="{4D700A19-8DCA-4E9C-A677-3C2AFB17298F}"/>
              </a:ext>
            </a:extLst>
          </p:cNvPr>
          <p:cNvSpPr txBox="1"/>
          <p:nvPr/>
        </p:nvSpPr>
        <p:spPr>
          <a:xfrm>
            <a:off x="9157854" y="3428998"/>
            <a:ext cx="2660073" cy="2185214"/>
          </a:xfrm>
          <a:prstGeom prst="rect">
            <a:avLst/>
          </a:prstGeom>
          <a:solidFill>
            <a:srgbClr val="C00000"/>
          </a:solidFill>
        </p:spPr>
        <p:txBody>
          <a:bodyPr wrap="square" rtlCol="0">
            <a:spAutoFit/>
          </a:bodyPr>
          <a:lstStyle/>
          <a:p>
            <a:pPr algn="ctr"/>
            <a:r>
              <a:rPr lang="fr-FR" sz="2800" dirty="0"/>
              <a:t>6</a:t>
            </a:r>
          </a:p>
          <a:p>
            <a:pPr algn="ctr"/>
            <a:r>
              <a:rPr lang="fr-FR" sz="2800" dirty="0"/>
              <a:t>Conversions</a:t>
            </a:r>
          </a:p>
          <a:p>
            <a:pPr algn="ctr"/>
            <a:endParaRPr lang="fr-FR" sz="1600" dirty="0"/>
          </a:p>
          <a:p>
            <a:pPr algn="ctr"/>
            <a:endParaRPr lang="fr-FR" sz="1600" dirty="0"/>
          </a:p>
          <a:p>
            <a:pPr algn="ctr"/>
            <a:endParaRPr lang="fr-FR" sz="1600" dirty="0"/>
          </a:p>
          <a:p>
            <a:pPr algn="ctr"/>
            <a:endParaRPr lang="fr-FR" sz="1600" dirty="0"/>
          </a:p>
          <a:p>
            <a:pPr algn="ctr"/>
            <a:endParaRPr lang="fr-FR" sz="1600" dirty="0"/>
          </a:p>
        </p:txBody>
      </p:sp>
    </p:spTree>
    <p:extLst>
      <p:ext uri="{BB962C8B-B14F-4D97-AF65-F5344CB8AC3E}">
        <p14:creationId xmlns:p14="http://schemas.microsoft.com/office/powerpoint/2010/main" val="8527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7"/>
                                        </p:tgtEl>
                                        <p:attrNameLst>
                                          <p:attrName>style.color</p:attrName>
                                        </p:attrNameLst>
                                      </p:cBhvr>
                                      <p:to>
                                        <a:schemeClr val="bg1"/>
                                      </p:to>
                                    </p:animClr>
                                    <p:animClr clrSpc="rgb" dir="cw">
                                      <p:cBhvr>
                                        <p:cTn id="7" dur="250" autoRev="1" fill="remove"/>
                                        <p:tgtEl>
                                          <p:spTgt spid="7"/>
                                        </p:tgtEl>
                                        <p:attrNameLst>
                                          <p:attrName>fillcolor</p:attrName>
                                        </p:attrNameLst>
                                      </p:cBhvr>
                                      <p:to>
                                        <a:schemeClr val="bg1"/>
                                      </p:to>
                                    </p:animClr>
                                    <p:set>
                                      <p:cBhvr>
                                        <p:cTn id="8" dur="250" autoRev="1" fill="remove"/>
                                        <p:tgtEl>
                                          <p:spTgt spid="7"/>
                                        </p:tgtEl>
                                        <p:attrNameLst>
                                          <p:attrName>fill.type</p:attrName>
                                        </p:attrNameLst>
                                      </p:cBhvr>
                                      <p:to>
                                        <p:strVal val="solid"/>
                                      </p:to>
                                    </p:set>
                                    <p:set>
                                      <p:cBhvr>
                                        <p:cTn id="9" dur="250" autoRev="1" fill="remove"/>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B65CFB5-C62D-4AB0-BA01-39153C556FD8}"/>
              </a:ext>
            </a:extLst>
          </p:cNvPr>
          <p:cNvSpPr>
            <a:spLocks noGrp="1"/>
          </p:cNvSpPr>
          <p:nvPr>
            <p:ph type="title"/>
          </p:nvPr>
        </p:nvSpPr>
        <p:spPr/>
        <p:txBody>
          <a:bodyPr/>
          <a:lstStyle/>
          <a:p>
            <a:pPr algn="ctr"/>
            <a:r>
              <a:rPr lang="fr-FR" dirty="0"/>
              <a:t>1 L’impact de la technologie</a:t>
            </a:r>
          </a:p>
        </p:txBody>
      </p:sp>
      <p:sp>
        <p:nvSpPr>
          <p:cNvPr id="3" name="Espace réservé du contenu 2">
            <a:extLst>
              <a:ext uri="{FF2B5EF4-FFF2-40B4-BE49-F238E27FC236}">
                <a16:creationId xmlns:a16="http://schemas.microsoft.com/office/drawing/2014/main" id="{AC88C656-569B-4E9A-A8F2-33296C45B4FB}"/>
              </a:ext>
            </a:extLst>
          </p:cNvPr>
          <p:cNvSpPr>
            <a:spLocks noGrp="1"/>
          </p:cNvSpPr>
          <p:nvPr>
            <p:ph sz="half" idx="1"/>
          </p:nvPr>
        </p:nvSpPr>
        <p:spPr>
          <a:solidFill>
            <a:schemeClr val="accent4">
              <a:lumMod val="40000"/>
              <a:lumOff val="60000"/>
            </a:schemeClr>
          </a:solidFill>
        </p:spPr>
        <p:txBody>
          <a:bodyPr>
            <a:noAutofit/>
          </a:bodyPr>
          <a:lstStyle/>
          <a:p>
            <a:pPr marL="0" indent="0">
              <a:buNone/>
            </a:pPr>
            <a:r>
              <a:rPr lang="fr-FR" sz="1800" b="1" dirty="0"/>
              <a:t>La technologie</a:t>
            </a:r>
            <a:endParaRPr lang="fr-FR" sz="1800" dirty="0"/>
          </a:p>
          <a:p>
            <a:pPr marL="0" indent="0">
              <a:buNone/>
            </a:pPr>
            <a:r>
              <a:rPr lang="fr-FR" sz="1800" dirty="0"/>
              <a:t>102 L</a:t>
            </a:r>
            <a:r>
              <a:rPr lang="es-ES_tradnl" sz="1800" dirty="0"/>
              <a:t>a </a:t>
            </a:r>
            <a:r>
              <a:rPr lang="es-ES_tradnl" sz="1800" dirty="0" err="1"/>
              <a:t>technologie</a:t>
            </a:r>
            <a:r>
              <a:rPr lang="es-ES_tradnl" sz="1800" dirty="0"/>
              <a:t> a porte</a:t>
            </a:r>
            <a:r>
              <a:rPr lang="de-DE" sz="1800" dirty="0"/>
              <a:t>́ </a:t>
            </a:r>
            <a:r>
              <a:rPr lang="de-DE" sz="1800" dirty="0" err="1"/>
              <a:t>remède</a:t>
            </a:r>
            <a:r>
              <a:rPr lang="de-DE" sz="1800" dirty="0"/>
              <a:t> à d’</a:t>
            </a:r>
            <a:r>
              <a:rPr lang="fr-FR" sz="1800" dirty="0"/>
              <a:t>innombrables maux qui nuisaient a</a:t>
            </a:r>
            <a:r>
              <a:rPr lang="de-DE" sz="1800" dirty="0"/>
              <a:t>̀ </a:t>
            </a:r>
            <a:r>
              <a:rPr lang="de-DE" sz="1800" dirty="0" err="1"/>
              <a:t>l’e</a:t>
            </a:r>
            <a:r>
              <a:rPr lang="de-DE" sz="1800" dirty="0"/>
              <a:t>̂</a:t>
            </a:r>
            <a:r>
              <a:rPr lang="fr-FR" sz="1800" dirty="0" err="1"/>
              <a:t>tre</a:t>
            </a:r>
            <a:r>
              <a:rPr lang="fr-FR" sz="1800" dirty="0"/>
              <a:t> humain et le limitaient.</a:t>
            </a:r>
          </a:p>
          <a:p>
            <a:pPr marL="0" indent="0">
              <a:buNone/>
            </a:pPr>
            <a:r>
              <a:rPr lang="fr-FR" sz="1800" dirty="0"/>
              <a:t>105 Le fait est que « </a:t>
            </a:r>
            <a:r>
              <a:rPr lang="de-DE" sz="1800" dirty="0"/>
              <a:t>l’</a:t>
            </a:r>
            <a:r>
              <a:rPr lang="fr-FR" sz="1800" dirty="0"/>
              <a:t>homme moderne n</a:t>
            </a:r>
            <a:r>
              <a:rPr lang="de-DE" sz="1800" dirty="0"/>
              <a:t>’a</a:t>
            </a:r>
            <a:r>
              <a:rPr lang="fr-FR" sz="1800" dirty="0"/>
              <a:t> pas </a:t>
            </a:r>
            <a:r>
              <a:rPr lang="fr-FR" sz="1800" dirty="0" err="1"/>
              <a:t>rec</a:t>
            </a:r>
            <a:r>
              <a:rPr lang="de-DE" sz="1800" dirty="0"/>
              <a:t>̧u </a:t>
            </a:r>
            <a:r>
              <a:rPr lang="de-DE" sz="1800" dirty="0" err="1"/>
              <a:t>l’e</a:t>
            </a:r>
            <a:r>
              <a:rPr lang="de-DE" sz="1800" dirty="0"/>
              <a:t>́</a:t>
            </a:r>
            <a:r>
              <a:rPr lang="fr-FR" sz="1800" dirty="0" err="1"/>
              <a:t>ducation</a:t>
            </a:r>
            <a:r>
              <a:rPr lang="fr-FR" sz="1800" dirty="0"/>
              <a:t> ne</a:t>
            </a:r>
            <a:r>
              <a:rPr lang="de-DE" sz="1800" dirty="0"/>
              <a:t>́</a:t>
            </a:r>
            <a:r>
              <a:rPr lang="fr-FR" sz="1800" dirty="0" err="1"/>
              <a:t>cessaire</a:t>
            </a:r>
            <a:r>
              <a:rPr lang="fr-FR" sz="1800" dirty="0"/>
              <a:t> pour faire un bon usage de son pouvoir </a:t>
            </a:r>
            <a:r>
              <a:rPr lang="it-IT" sz="1800" dirty="0"/>
              <a:t>»</a:t>
            </a:r>
            <a:r>
              <a:rPr lang="fr-FR" sz="1800" dirty="0"/>
              <a:t>, parce que l</a:t>
            </a:r>
            <a:r>
              <a:rPr lang="de-DE" sz="1800" dirty="0"/>
              <a:t>’</a:t>
            </a:r>
            <a:r>
              <a:rPr lang="nl-NL" sz="1800" dirty="0"/>
              <a:t>immense </a:t>
            </a:r>
            <a:r>
              <a:rPr lang="nl-NL" sz="1800" dirty="0" err="1"/>
              <a:t>progre</a:t>
            </a:r>
            <a:r>
              <a:rPr lang="de-DE" sz="1800" dirty="0"/>
              <a:t>̀</a:t>
            </a:r>
            <a:r>
              <a:rPr lang="fr-FR" sz="1800" dirty="0"/>
              <a:t>s technologique n</a:t>
            </a:r>
            <a:r>
              <a:rPr lang="de-DE" sz="1800" dirty="0"/>
              <a:t>’</a:t>
            </a:r>
            <a:r>
              <a:rPr lang="fr-FR" sz="1800" dirty="0"/>
              <a:t>a pas e</a:t>
            </a:r>
            <a:r>
              <a:rPr lang="de-DE" sz="1800" dirty="0"/>
              <a:t>́</a:t>
            </a:r>
            <a:r>
              <a:rPr lang="de-DE" sz="1800" dirty="0" err="1"/>
              <a:t>te</a:t>
            </a:r>
            <a:r>
              <a:rPr lang="de-DE" sz="1800" dirty="0"/>
              <a:t>́ </a:t>
            </a:r>
            <a:r>
              <a:rPr lang="fr-FR" sz="1800" dirty="0"/>
              <a:t>accompagne</a:t>
            </a:r>
            <a:r>
              <a:rPr lang="de-DE" sz="1800" dirty="0"/>
              <a:t>́ </a:t>
            </a:r>
            <a:r>
              <a:rPr lang="de-DE" sz="1800" dirty="0" err="1"/>
              <a:t>d’un</a:t>
            </a:r>
            <a:r>
              <a:rPr lang="de-DE" sz="1800" dirty="0"/>
              <a:t> dé</a:t>
            </a:r>
            <a:r>
              <a:rPr lang="fr-FR" sz="1800" dirty="0" err="1"/>
              <a:t>veloppement</a:t>
            </a:r>
            <a:r>
              <a:rPr lang="fr-FR" sz="1800" dirty="0"/>
              <a:t> de l</a:t>
            </a:r>
            <a:r>
              <a:rPr lang="de-DE" sz="1800" dirty="0"/>
              <a:t>’ê</a:t>
            </a:r>
            <a:r>
              <a:rPr lang="fr-FR" sz="1800" dirty="0" err="1"/>
              <a:t>tre</a:t>
            </a:r>
            <a:r>
              <a:rPr lang="fr-FR" sz="1800" dirty="0"/>
              <a:t> humain en responsabilités, en valeurs, en conscience. </a:t>
            </a:r>
          </a:p>
          <a:p>
            <a:pPr marL="0" indent="0">
              <a:buNone/>
            </a:pPr>
            <a:r>
              <a:rPr lang="fr-FR" sz="1800" dirty="0"/>
              <a:t>107 il y a avant tout la tendance, pas toujours consciente, a</a:t>
            </a:r>
            <a:r>
              <a:rPr lang="de-DE" sz="1800" dirty="0"/>
              <a:t>̀ </a:t>
            </a:r>
            <a:r>
              <a:rPr lang="fr-FR" sz="1800" dirty="0"/>
              <a:t>faire de la me</a:t>
            </a:r>
            <a:r>
              <a:rPr lang="de-DE" sz="1800" dirty="0"/>
              <a:t>́</a:t>
            </a:r>
            <a:r>
              <a:rPr lang="fr-FR" sz="1800" dirty="0" err="1"/>
              <a:t>thodologie</a:t>
            </a:r>
            <a:r>
              <a:rPr lang="fr-FR" sz="1800" dirty="0"/>
              <a:t> et des objectifs de la </a:t>
            </a:r>
            <a:r>
              <a:rPr lang="fr-FR" sz="1800" dirty="0" err="1"/>
              <a:t>techno-science</a:t>
            </a:r>
            <a:r>
              <a:rPr lang="fr-FR" sz="1800" dirty="0"/>
              <a:t> un paradigme de </a:t>
            </a:r>
            <a:r>
              <a:rPr lang="fr-FR" sz="1800" dirty="0" err="1"/>
              <a:t>compre</a:t>
            </a:r>
            <a:r>
              <a:rPr lang="de-DE" sz="1800" dirty="0"/>
              <a:t>́</a:t>
            </a:r>
            <a:r>
              <a:rPr lang="fr-FR" sz="1800" dirty="0" err="1"/>
              <a:t>hension</a:t>
            </a:r>
            <a:r>
              <a:rPr lang="fr-FR" sz="1800" dirty="0"/>
              <a:t> qui conditionne la vie des personnes et le fonctionnement d</a:t>
            </a:r>
            <a:r>
              <a:rPr lang="it-IT" sz="1800" dirty="0"/>
              <a:t>e la socie</a:t>
            </a:r>
            <a:r>
              <a:rPr lang="de-DE" sz="1800" dirty="0"/>
              <a:t>́</a:t>
            </a:r>
            <a:r>
              <a:rPr lang="de-DE" sz="1800" dirty="0" err="1"/>
              <a:t>te</a:t>
            </a:r>
            <a:r>
              <a:rPr lang="de-DE" sz="1800" dirty="0"/>
              <a:t>́.</a:t>
            </a:r>
            <a:r>
              <a:rPr lang="fr-FR" sz="1800" dirty="0"/>
              <a:t> </a:t>
            </a:r>
          </a:p>
        </p:txBody>
      </p:sp>
      <p:sp>
        <p:nvSpPr>
          <p:cNvPr id="5" name="Espace réservé du contenu 4">
            <a:extLst>
              <a:ext uri="{FF2B5EF4-FFF2-40B4-BE49-F238E27FC236}">
                <a16:creationId xmlns:a16="http://schemas.microsoft.com/office/drawing/2014/main" id="{F848D3C7-3C64-4EAC-8463-C06C38FC6B3F}"/>
              </a:ext>
            </a:extLst>
          </p:cNvPr>
          <p:cNvSpPr>
            <a:spLocks noGrp="1"/>
          </p:cNvSpPr>
          <p:nvPr>
            <p:ph sz="half" idx="2"/>
          </p:nvPr>
        </p:nvSpPr>
        <p:spPr>
          <a:solidFill>
            <a:schemeClr val="accent4">
              <a:lumMod val="40000"/>
              <a:lumOff val="60000"/>
            </a:schemeClr>
          </a:solidFill>
        </p:spPr>
        <p:txBody>
          <a:bodyPr>
            <a:normAutofit fontScale="70000" lnSpcReduction="20000"/>
          </a:bodyPr>
          <a:lstStyle/>
          <a:p>
            <a:pPr marL="0" indent="0">
              <a:buNone/>
            </a:pPr>
            <a:r>
              <a:rPr lang="fr-FR" sz="2900" b="1" dirty="0"/>
              <a:t>Unidimensionnel</a:t>
            </a:r>
            <a:endParaRPr lang="fr-FR" sz="2900" dirty="0"/>
          </a:p>
          <a:p>
            <a:pPr marL="0" indent="0">
              <a:buNone/>
            </a:pPr>
            <a:r>
              <a:rPr lang="fr-FR" sz="2900" dirty="0"/>
              <a:t>106. Le </a:t>
            </a:r>
            <a:r>
              <a:rPr lang="fr-FR" sz="2900" dirty="0" err="1"/>
              <a:t>proble</a:t>
            </a:r>
            <a:r>
              <a:rPr lang="de-DE" sz="2900" dirty="0"/>
              <a:t>̀</a:t>
            </a:r>
            <a:r>
              <a:rPr lang="fr-FR" sz="2900" dirty="0"/>
              <a:t>me fondamental est autre, encore plus profond : la manie</a:t>
            </a:r>
            <a:r>
              <a:rPr lang="de-DE" sz="2900" dirty="0"/>
              <a:t>̀</a:t>
            </a:r>
            <a:r>
              <a:rPr lang="fr-FR" sz="2900" dirty="0"/>
              <a:t>re dont l</a:t>
            </a:r>
            <a:r>
              <a:rPr lang="de-DE" sz="2900" dirty="0"/>
              <a:t>’</a:t>
            </a:r>
            <a:r>
              <a:rPr lang="fr-FR" sz="2900" dirty="0" err="1"/>
              <a:t>humanite</a:t>
            </a:r>
            <a:r>
              <a:rPr lang="de-DE" sz="2900" dirty="0"/>
              <a:t>́ a, de</a:t>
            </a:r>
            <a:r>
              <a:rPr lang="fr-FR" sz="2900" dirty="0"/>
              <a:t> fait, assume</a:t>
            </a:r>
            <a:r>
              <a:rPr lang="de-DE" sz="2900" dirty="0"/>
              <a:t>́ </a:t>
            </a:r>
            <a:r>
              <a:rPr lang="fr-FR" sz="2900" dirty="0"/>
              <a:t>la technologie et son de</a:t>
            </a:r>
            <a:r>
              <a:rPr lang="de-DE" sz="2900" dirty="0"/>
              <a:t>́</a:t>
            </a:r>
            <a:r>
              <a:rPr lang="fr-FR" sz="2900" dirty="0" err="1"/>
              <a:t>veloppement</a:t>
            </a:r>
            <a:r>
              <a:rPr lang="fr-FR" sz="2900" dirty="0"/>
              <a:t> avec un paradigme </a:t>
            </a:r>
            <a:r>
              <a:rPr lang="fr-FR" sz="2900" dirty="0" err="1"/>
              <a:t>homoge</a:t>
            </a:r>
            <a:r>
              <a:rPr lang="de-DE" sz="2900" dirty="0"/>
              <a:t>̀</a:t>
            </a:r>
            <a:r>
              <a:rPr lang="fr-FR" sz="2900" dirty="0"/>
              <a:t>ne et </a:t>
            </a:r>
            <a:r>
              <a:rPr lang="fr-FR" sz="2900" b="1" dirty="0"/>
              <a:t>unidimensionnel</a:t>
            </a:r>
            <a:r>
              <a:rPr lang="fr-FR" sz="2900" dirty="0"/>
              <a:t>...</a:t>
            </a:r>
          </a:p>
          <a:p>
            <a:pPr marL="0" indent="0">
              <a:buNone/>
            </a:pPr>
            <a:r>
              <a:rPr lang="fr-FR" sz="2900" dirty="0"/>
              <a:t>[Avant] </a:t>
            </a:r>
            <a:r>
              <a:rPr lang="it-IT" sz="2900" dirty="0"/>
              <a:t>Il s</a:t>
            </a:r>
            <a:r>
              <a:rPr lang="de-DE" sz="2900" dirty="0"/>
              <a:t>’</a:t>
            </a:r>
            <a:r>
              <a:rPr lang="fr-FR" sz="2900" dirty="0"/>
              <a:t>agissait de recevoir ce que la re</a:t>
            </a:r>
            <a:r>
              <a:rPr lang="de-DE" sz="2900" dirty="0"/>
              <a:t>́a</a:t>
            </a:r>
            <a:r>
              <a:rPr lang="fr-FR" sz="2900" dirty="0"/>
              <a:t>lité naturelle permet de soi, comme en tendant la main. Maintenant, en revanche, ce qui </a:t>
            </a:r>
            <a:r>
              <a:rPr lang="fr-FR" sz="2900" dirty="0" err="1"/>
              <a:t>inte</a:t>
            </a:r>
            <a:r>
              <a:rPr lang="de-DE" sz="2900" dirty="0"/>
              <a:t>́</a:t>
            </a:r>
            <a:r>
              <a:rPr lang="de-DE" sz="2900" dirty="0" err="1"/>
              <a:t>resse</a:t>
            </a:r>
            <a:r>
              <a:rPr lang="de-DE" sz="2900" dirty="0"/>
              <a:t> c’</a:t>
            </a:r>
            <a:r>
              <a:rPr lang="fr-FR" sz="2900" dirty="0"/>
              <a:t>est d</a:t>
            </a:r>
            <a:r>
              <a:rPr lang="de-DE" sz="2900" dirty="0"/>
              <a:t>’</a:t>
            </a:r>
            <a:r>
              <a:rPr lang="fr-FR" sz="2900" dirty="0"/>
              <a:t>extraire tout ce qui est possible des choses par l</a:t>
            </a:r>
            <a:r>
              <a:rPr lang="de-DE" sz="2900" dirty="0"/>
              <a:t>’</a:t>
            </a:r>
            <a:r>
              <a:rPr lang="fr-FR" sz="2900" dirty="0"/>
              <a:t>imposition de la main de l</a:t>
            </a:r>
            <a:r>
              <a:rPr lang="de-DE" sz="2900" dirty="0"/>
              <a:t>’ê</a:t>
            </a:r>
            <a:r>
              <a:rPr lang="fr-FR" sz="2900" dirty="0" err="1"/>
              <a:t>tre</a:t>
            </a:r>
            <a:r>
              <a:rPr lang="fr-FR" sz="2900" dirty="0"/>
              <a:t> humain. </a:t>
            </a:r>
          </a:p>
          <a:p>
            <a:pPr marL="0" indent="0">
              <a:buNone/>
            </a:pPr>
            <a:r>
              <a:rPr lang="fr-FR" sz="2900" b="1" dirty="0"/>
              <a:t>Les limites</a:t>
            </a:r>
            <a:endParaRPr lang="fr-FR" sz="2900" dirty="0"/>
          </a:p>
          <a:p>
            <a:pPr marL="0" indent="0">
              <a:buNone/>
            </a:pPr>
            <a:r>
              <a:rPr lang="fr-FR" sz="2900" dirty="0"/>
              <a:t>106  </a:t>
            </a:r>
            <a:r>
              <a:rPr lang="nl-NL" sz="2900" dirty="0"/>
              <a:t>De la</a:t>
            </a:r>
            <a:r>
              <a:rPr lang="de-DE" sz="2900" dirty="0"/>
              <a:t>̀</a:t>
            </a:r>
            <a:r>
              <a:rPr lang="fr-FR" sz="2900" dirty="0"/>
              <a:t>, on en vient facilement a</a:t>
            </a:r>
            <a:r>
              <a:rPr lang="de-DE" sz="2900" dirty="0"/>
              <a:t>̀ </a:t>
            </a:r>
            <a:r>
              <a:rPr lang="de-DE" sz="2900" dirty="0" err="1"/>
              <a:t>l’idée</a:t>
            </a:r>
            <a:r>
              <a:rPr lang="de-DE" sz="2900" dirty="0"/>
              <a:t> d’</a:t>
            </a:r>
            <a:r>
              <a:rPr lang="fr-FR" sz="2900" dirty="0"/>
              <a:t>une </a:t>
            </a:r>
            <a:r>
              <a:rPr lang="fr-FR" sz="2900" b="1" dirty="0"/>
              <a:t>croissance infinie ou illimite</a:t>
            </a:r>
            <a:r>
              <a:rPr lang="de-DE" sz="2900" b="1" dirty="0"/>
              <a:t>́</a:t>
            </a:r>
            <a:r>
              <a:rPr lang="fr-FR" sz="2900" b="1" dirty="0"/>
              <a:t>e</a:t>
            </a:r>
            <a:r>
              <a:rPr lang="fr-FR" sz="2900" dirty="0"/>
              <a:t>, qui a enthousiasme</a:t>
            </a:r>
            <a:r>
              <a:rPr lang="de-DE" sz="2900" dirty="0"/>
              <a:t>́ </a:t>
            </a:r>
            <a:r>
              <a:rPr lang="fr-FR" sz="2900" dirty="0"/>
              <a:t>beaucoup d</a:t>
            </a:r>
            <a:r>
              <a:rPr lang="de-DE" sz="2900" dirty="0"/>
              <a:t>’</a:t>
            </a:r>
            <a:r>
              <a:rPr lang="de-DE" sz="2900" dirty="0" err="1"/>
              <a:t>éc</a:t>
            </a:r>
            <a:r>
              <a:rPr lang="fr-FR" sz="2900" dirty="0" err="1"/>
              <a:t>onomistes</a:t>
            </a:r>
            <a:r>
              <a:rPr lang="de-DE" sz="2900" dirty="0"/>
              <a:t>, de  </a:t>
            </a:r>
            <a:r>
              <a:rPr lang="fr-FR" sz="2900" dirty="0"/>
              <a:t>financiers et de technologues. </a:t>
            </a:r>
          </a:p>
        </p:txBody>
      </p:sp>
    </p:spTree>
    <p:extLst>
      <p:ext uri="{BB962C8B-B14F-4D97-AF65-F5344CB8AC3E}">
        <p14:creationId xmlns:p14="http://schemas.microsoft.com/office/powerpoint/2010/main" val="2491231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52F52AC-6998-41E9-96A1-AEC8D08B8B1A}"/>
              </a:ext>
            </a:extLst>
          </p:cNvPr>
          <p:cNvSpPr>
            <a:spLocks noGrp="1"/>
          </p:cNvSpPr>
          <p:nvPr>
            <p:ph sz="half" idx="1"/>
          </p:nvPr>
        </p:nvSpPr>
        <p:spPr>
          <a:xfrm>
            <a:off x="838200" y="709448"/>
            <a:ext cx="5181600" cy="5467515"/>
          </a:xfrm>
          <a:solidFill>
            <a:schemeClr val="accent6">
              <a:lumMod val="40000"/>
              <a:lumOff val="60000"/>
            </a:schemeClr>
          </a:solidFill>
        </p:spPr>
        <p:txBody>
          <a:bodyPr>
            <a:normAutofit fontScale="92500" lnSpcReduction="10000"/>
          </a:bodyPr>
          <a:lstStyle/>
          <a:p>
            <a:pPr marL="0" indent="0">
              <a:buNone/>
            </a:pPr>
            <a:r>
              <a:rPr lang="fr-FR" dirty="0"/>
              <a:t>Référence : l'usage du terme unidimensionnel dans une encyclique (Marcuse, 1964)</a:t>
            </a:r>
          </a:p>
          <a:p>
            <a:r>
              <a:rPr lang="fr-FR" dirty="0"/>
              <a:t>une critique radicale de la réduction de l'homme à la seule dimension producteur/consommateur. </a:t>
            </a:r>
          </a:p>
          <a:p>
            <a:r>
              <a:rPr lang="fr-FR" i="1" dirty="0"/>
              <a:t>« Ce n'est pas en niant et en rejetant les "valeurs culturelles" que s'opère la liquidation de la culture bidimensionnelle, c'est en les incorporant en masse dans l'ordre établi, c'est en les reproduisant et en les diffusant à grande échelle</a:t>
            </a:r>
            <a:r>
              <a:rPr lang="fr-FR" dirty="0"/>
              <a:t>. » (L’homme unidimensionnel p.81).</a:t>
            </a:r>
          </a:p>
        </p:txBody>
      </p:sp>
      <p:sp>
        <p:nvSpPr>
          <p:cNvPr id="8" name="ZoneTexte 7">
            <a:extLst>
              <a:ext uri="{FF2B5EF4-FFF2-40B4-BE49-F238E27FC236}">
                <a16:creationId xmlns:a16="http://schemas.microsoft.com/office/drawing/2014/main" id="{A3C053D8-FD58-4A62-8E85-FE56D8E4B4D1}"/>
              </a:ext>
            </a:extLst>
          </p:cNvPr>
          <p:cNvSpPr txBox="1"/>
          <p:nvPr/>
        </p:nvSpPr>
        <p:spPr>
          <a:xfrm>
            <a:off x="6858574" y="668229"/>
            <a:ext cx="4566088" cy="369332"/>
          </a:xfrm>
          <a:prstGeom prst="rect">
            <a:avLst/>
          </a:prstGeom>
          <a:noFill/>
        </p:spPr>
        <p:txBody>
          <a:bodyPr wrap="square" rtlCol="0">
            <a:spAutoFit/>
          </a:bodyPr>
          <a:lstStyle/>
          <a:p>
            <a:r>
              <a:rPr lang="fr-FR" dirty="0"/>
              <a:t>Extraction de matériaux dans le monde en GT</a:t>
            </a:r>
          </a:p>
        </p:txBody>
      </p:sp>
      <p:graphicFrame>
        <p:nvGraphicFramePr>
          <p:cNvPr id="6" name="Graphique 5">
            <a:extLst>
              <a:ext uri="{FF2B5EF4-FFF2-40B4-BE49-F238E27FC236}">
                <a16:creationId xmlns:a16="http://schemas.microsoft.com/office/drawing/2014/main" id="{748F5B73-DCF7-4903-8B64-40AF890BB5D1}"/>
              </a:ext>
            </a:extLst>
          </p:cNvPr>
          <p:cNvGraphicFramePr>
            <a:graphicFrameLocks/>
          </p:cNvGraphicFramePr>
          <p:nvPr>
            <p:extLst>
              <p:ext uri="{D42A27DB-BD31-4B8C-83A1-F6EECF244321}">
                <p14:modId xmlns:p14="http://schemas.microsoft.com/office/powerpoint/2010/main" val="3920289325"/>
              </p:ext>
            </p:extLst>
          </p:nvPr>
        </p:nvGraphicFramePr>
        <p:xfrm>
          <a:off x="6429903" y="1037561"/>
          <a:ext cx="5423430" cy="51394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048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807E3E-D495-4304-9226-36747A259114}"/>
              </a:ext>
            </a:extLst>
          </p:cNvPr>
          <p:cNvSpPr>
            <a:spLocks noGrp="1"/>
          </p:cNvSpPr>
          <p:nvPr>
            <p:ph type="title"/>
          </p:nvPr>
        </p:nvSpPr>
        <p:spPr>
          <a:xfrm>
            <a:off x="838200" y="428095"/>
            <a:ext cx="10515600" cy="5193771"/>
          </a:xfrm>
        </p:spPr>
        <p:txBody>
          <a:bodyPr>
            <a:normAutofit fontScale="90000"/>
          </a:bodyPr>
          <a:lstStyle/>
          <a:p>
            <a:pPr algn="ctr"/>
            <a:r>
              <a:rPr lang="fr-FR" b="1" dirty="0">
                <a:solidFill>
                  <a:schemeClr val="accent1"/>
                </a:solidFill>
              </a:rPr>
              <a:t>Questions</a:t>
            </a:r>
            <a:br>
              <a:rPr lang="fr-FR" b="1" dirty="0">
                <a:solidFill>
                  <a:schemeClr val="accent1"/>
                </a:solidFill>
              </a:rPr>
            </a:br>
            <a:br>
              <a:rPr lang="fr-FR" b="1" dirty="0">
                <a:solidFill>
                  <a:schemeClr val="accent1"/>
                </a:solidFill>
              </a:rPr>
            </a:br>
            <a:r>
              <a:rPr lang="fr-FR" b="1" dirty="0">
                <a:solidFill>
                  <a:schemeClr val="accent1"/>
                </a:solidFill>
              </a:rPr>
              <a:t>La technologie est la cause de nos problèmes, peut-elle être la solution ?</a:t>
            </a:r>
            <a:br>
              <a:rPr lang="fr-FR" b="1" dirty="0">
                <a:solidFill>
                  <a:schemeClr val="accent1"/>
                </a:solidFill>
              </a:rPr>
            </a:br>
            <a:br>
              <a:rPr lang="fr-FR" b="1" dirty="0">
                <a:solidFill>
                  <a:schemeClr val="accent1"/>
                </a:solidFill>
              </a:rPr>
            </a:br>
            <a:r>
              <a:rPr lang="fr-FR" b="1" dirty="0">
                <a:solidFill>
                  <a:schemeClr val="accent1"/>
                </a:solidFill>
              </a:rPr>
              <a:t>Peut-on utiliser la technologie de manière maîtrisée ?</a:t>
            </a:r>
            <a:br>
              <a:rPr lang="fr-FR" b="1" dirty="0">
                <a:solidFill>
                  <a:schemeClr val="accent1"/>
                </a:solidFill>
              </a:rPr>
            </a:br>
            <a:br>
              <a:rPr lang="fr-FR" b="1" dirty="0">
                <a:solidFill>
                  <a:schemeClr val="accent1"/>
                </a:solidFill>
              </a:rPr>
            </a:br>
            <a:r>
              <a:rPr lang="fr-FR" b="1" dirty="0">
                <a:solidFill>
                  <a:schemeClr val="accent1"/>
                </a:solidFill>
              </a:rPr>
              <a:t>Y-a-t-il des solutions autres que technologiques ?</a:t>
            </a:r>
          </a:p>
        </p:txBody>
      </p:sp>
    </p:spTree>
    <p:extLst>
      <p:ext uri="{BB962C8B-B14F-4D97-AF65-F5344CB8AC3E}">
        <p14:creationId xmlns:p14="http://schemas.microsoft.com/office/powerpoint/2010/main" val="1955432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FE29FB-911E-42FC-A162-79E785B60375}"/>
              </a:ext>
            </a:extLst>
          </p:cNvPr>
          <p:cNvSpPr>
            <a:spLocks noGrp="1"/>
          </p:cNvSpPr>
          <p:nvPr>
            <p:ph type="title"/>
          </p:nvPr>
        </p:nvSpPr>
        <p:spPr/>
        <p:txBody>
          <a:bodyPr>
            <a:normAutofit/>
          </a:bodyPr>
          <a:lstStyle/>
          <a:p>
            <a:r>
              <a:rPr lang="fr-FR" sz="4000" b="1" dirty="0"/>
              <a:t>2 </a:t>
            </a:r>
            <a:r>
              <a:rPr lang="it-IT" sz="4000" b="1" dirty="0"/>
              <a:t>La </a:t>
            </a:r>
            <a:r>
              <a:rPr lang="fr-FR" sz="4000" b="1" dirty="0"/>
              <a:t>globalisation du Paradigme technocratique</a:t>
            </a:r>
            <a:endParaRPr lang="fr-FR" sz="4000" dirty="0"/>
          </a:p>
        </p:txBody>
      </p:sp>
      <p:sp>
        <p:nvSpPr>
          <p:cNvPr id="3" name="Espace réservé du contenu 2">
            <a:extLst>
              <a:ext uri="{FF2B5EF4-FFF2-40B4-BE49-F238E27FC236}">
                <a16:creationId xmlns:a16="http://schemas.microsoft.com/office/drawing/2014/main" id="{4BD41D15-AA8E-4D8C-A74B-729D4C6467A7}"/>
              </a:ext>
            </a:extLst>
          </p:cNvPr>
          <p:cNvSpPr>
            <a:spLocks noGrp="1"/>
          </p:cNvSpPr>
          <p:nvPr>
            <p:ph sz="half" idx="1"/>
          </p:nvPr>
        </p:nvSpPr>
        <p:spPr>
          <a:xfrm>
            <a:off x="838200" y="1825625"/>
            <a:ext cx="5679142" cy="4351338"/>
          </a:xfrm>
          <a:solidFill>
            <a:schemeClr val="accent4">
              <a:lumMod val="40000"/>
              <a:lumOff val="60000"/>
            </a:schemeClr>
          </a:solidFill>
        </p:spPr>
        <p:txBody>
          <a:bodyPr>
            <a:noAutofit/>
          </a:bodyPr>
          <a:lstStyle/>
          <a:p>
            <a:pPr marL="0" indent="0">
              <a:buNone/>
            </a:pPr>
            <a:r>
              <a:rPr lang="fr-FR" sz="2200" dirty="0"/>
              <a:t>108 </a:t>
            </a:r>
            <a:r>
              <a:rPr lang="pt-PT" sz="2200" dirty="0"/>
              <a:t>le paradigme </a:t>
            </a:r>
            <a:r>
              <a:rPr lang="fr-FR" sz="2200" dirty="0"/>
              <a:t>technocratique est devenu tellement dominant </a:t>
            </a:r>
            <a:r>
              <a:rPr lang="fr-FR" sz="2200" dirty="0" err="1"/>
              <a:t>qu</a:t>
            </a:r>
            <a:r>
              <a:rPr lang="de-DE" sz="2200" dirty="0"/>
              <a:t>’</a:t>
            </a:r>
            <a:r>
              <a:rPr lang="fr-FR" sz="2200" dirty="0"/>
              <a:t>il est </a:t>
            </a:r>
            <a:r>
              <a:rPr lang="fr-FR" sz="2200" dirty="0" err="1"/>
              <a:t>tre</a:t>
            </a:r>
            <a:r>
              <a:rPr lang="de-DE" sz="2200" dirty="0"/>
              <a:t>̀s </a:t>
            </a:r>
            <a:r>
              <a:rPr lang="fr-FR" sz="2200" dirty="0"/>
              <a:t>difficile de faire abstraction de ses ressources, et il est encore plus difficile de les utiliser sans e</a:t>
            </a:r>
            <a:r>
              <a:rPr lang="de-DE" sz="2200" dirty="0"/>
              <a:t>̂</a:t>
            </a:r>
            <a:r>
              <a:rPr lang="de-DE" sz="2200" dirty="0" err="1"/>
              <a:t>tre</a:t>
            </a:r>
            <a:r>
              <a:rPr lang="de-DE" sz="2200" dirty="0"/>
              <a:t> </a:t>
            </a:r>
            <a:r>
              <a:rPr lang="de-DE" sz="2200" dirty="0" err="1"/>
              <a:t>domine</a:t>
            </a:r>
            <a:r>
              <a:rPr lang="de-DE" sz="2200" dirty="0"/>
              <a:t>́ </a:t>
            </a:r>
            <a:r>
              <a:rPr lang="fr-FR" sz="2200" dirty="0"/>
              <a:t>par leur logique.</a:t>
            </a:r>
          </a:p>
          <a:p>
            <a:pPr marL="0" indent="0">
              <a:buNone/>
            </a:pPr>
            <a:r>
              <a:rPr lang="de-DE" sz="2200" dirty="0"/>
              <a:t>l’</a:t>
            </a:r>
            <a:r>
              <a:rPr lang="fr-FR" sz="2200" dirty="0"/>
              <a:t>homme qui posse</a:t>
            </a:r>
            <a:r>
              <a:rPr lang="de-DE" sz="2200" dirty="0"/>
              <a:t>̀</a:t>
            </a:r>
            <a:r>
              <a:rPr lang="fr-FR" sz="2200" dirty="0"/>
              <a:t>de la technique « sait que, en </a:t>
            </a:r>
            <a:r>
              <a:rPr lang="fr-FR" sz="2200" dirty="0" err="1"/>
              <a:t>dernie</a:t>
            </a:r>
            <a:r>
              <a:rPr lang="de-DE" sz="2200" dirty="0"/>
              <a:t>̀</a:t>
            </a:r>
            <a:r>
              <a:rPr lang="fr-FR" sz="2200" dirty="0"/>
              <a:t>re analyse, ce qui est en jeu dans la technique, ce n</a:t>
            </a:r>
            <a:r>
              <a:rPr lang="de-DE" sz="2200" dirty="0"/>
              <a:t>’</a:t>
            </a:r>
            <a:r>
              <a:rPr lang="fr-FR" sz="2200" dirty="0"/>
              <a:t>est ni l</a:t>
            </a:r>
            <a:r>
              <a:rPr lang="de-DE" sz="2200" dirty="0"/>
              <a:t>’</a:t>
            </a:r>
            <a:r>
              <a:rPr lang="fr-FR" sz="2200" dirty="0"/>
              <a:t>utilité , ni le bien-e</a:t>
            </a:r>
            <a:r>
              <a:rPr lang="de-DE" sz="2200" dirty="0"/>
              <a:t>̂</a:t>
            </a:r>
            <a:r>
              <a:rPr lang="fr-FR" sz="2200" dirty="0" err="1"/>
              <a:t>tre</a:t>
            </a:r>
            <a:r>
              <a:rPr lang="fr-FR" sz="2200" dirty="0"/>
              <a:t>, mais la domination : une domination au sens le plus </a:t>
            </a:r>
            <a:r>
              <a:rPr lang="fr-FR" sz="2200" dirty="0" err="1"/>
              <a:t>extre</a:t>
            </a:r>
            <a:r>
              <a:rPr lang="de-DE" sz="2200" dirty="0"/>
              <a:t>̂</a:t>
            </a:r>
            <a:r>
              <a:rPr lang="fr-FR" sz="2200" dirty="0"/>
              <a:t>me de ce terme</a:t>
            </a:r>
            <a:r>
              <a:rPr lang="it-IT" sz="2200" dirty="0"/>
              <a:t>»</a:t>
            </a:r>
            <a:r>
              <a:rPr lang="de-DE" sz="2200" dirty="0"/>
              <a:t>.</a:t>
            </a:r>
            <a:endParaRPr lang="fr-FR" sz="2200" dirty="0"/>
          </a:p>
          <a:p>
            <a:pPr marL="0" indent="0">
              <a:buNone/>
            </a:pPr>
            <a:r>
              <a:rPr lang="fr-FR" sz="2200" dirty="0"/>
              <a:t>109. Le paradigme technocratique tend aussi a</a:t>
            </a:r>
            <a:r>
              <a:rPr lang="de-DE" sz="2200" dirty="0"/>
              <a:t>̀ </a:t>
            </a:r>
            <a:r>
              <a:rPr lang="fr-FR" sz="2200" dirty="0"/>
              <a:t>exercer son emprise sur l</a:t>
            </a:r>
            <a:r>
              <a:rPr lang="de-DE" sz="2200" dirty="0"/>
              <a:t>’é</a:t>
            </a:r>
            <a:r>
              <a:rPr lang="fr-FR" sz="2200" dirty="0" err="1"/>
              <a:t>conomie</a:t>
            </a:r>
            <a:r>
              <a:rPr lang="fr-FR" sz="2200" dirty="0"/>
              <a:t> et la politique. </a:t>
            </a:r>
            <a:r>
              <a:rPr lang="de-DE" sz="2200" dirty="0"/>
              <a:t> </a:t>
            </a:r>
            <a:endParaRPr lang="fr-FR" sz="2200" dirty="0"/>
          </a:p>
          <a:p>
            <a:pPr marL="0" indent="0">
              <a:buNone/>
            </a:pPr>
            <a:endParaRPr lang="fr-FR" sz="2200" dirty="0"/>
          </a:p>
        </p:txBody>
      </p:sp>
      <p:pic>
        <p:nvPicPr>
          <p:cNvPr id="6" name="Espace réservé du contenu 4">
            <a:extLst>
              <a:ext uri="{FF2B5EF4-FFF2-40B4-BE49-F238E27FC236}">
                <a16:creationId xmlns:a16="http://schemas.microsoft.com/office/drawing/2014/main" id="{E6AF5CA9-E96C-4228-928F-E32CB4B88815}"/>
              </a:ext>
            </a:extLst>
          </p:cNvPr>
          <p:cNvPicPr>
            <a:picLocks noChangeAspect="1"/>
          </p:cNvPicPr>
          <p:nvPr/>
        </p:nvPicPr>
        <p:blipFill>
          <a:blip r:embed="rId2"/>
          <a:stretch>
            <a:fillRect/>
          </a:stretch>
        </p:blipFill>
        <p:spPr>
          <a:xfrm>
            <a:off x="7409569" y="2627030"/>
            <a:ext cx="2744961" cy="2670973"/>
          </a:xfrm>
          <a:prstGeom prst="rect">
            <a:avLst/>
          </a:prstGeom>
        </p:spPr>
      </p:pic>
      <p:sp>
        <p:nvSpPr>
          <p:cNvPr id="7" name="ZoneTexte 6">
            <a:extLst>
              <a:ext uri="{FF2B5EF4-FFF2-40B4-BE49-F238E27FC236}">
                <a16:creationId xmlns:a16="http://schemas.microsoft.com/office/drawing/2014/main" id="{097C49CE-7E36-4188-9F45-F200A3549730}"/>
              </a:ext>
            </a:extLst>
          </p:cNvPr>
          <p:cNvSpPr txBox="1"/>
          <p:nvPr/>
        </p:nvSpPr>
        <p:spPr>
          <a:xfrm>
            <a:off x="7805348" y="2178522"/>
            <a:ext cx="2021683" cy="523220"/>
          </a:xfrm>
          <a:prstGeom prst="rect">
            <a:avLst/>
          </a:prstGeom>
          <a:noFill/>
        </p:spPr>
        <p:txBody>
          <a:bodyPr wrap="square" rtlCol="0">
            <a:spAutoFit/>
          </a:bodyPr>
          <a:lstStyle/>
          <a:p>
            <a:r>
              <a:rPr lang="fr-FR" sz="2800" b="1" dirty="0">
                <a:solidFill>
                  <a:schemeClr val="tx1">
                    <a:lumMod val="65000"/>
                    <a:lumOff val="35000"/>
                  </a:schemeClr>
                </a:solidFill>
              </a:rPr>
              <a:t>Technologie </a:t>
            </a:r>
          </a:p>
        </p:txBody>
      </p:sp>
      <p:sp>
        <p:nvSpPr>
          <p:cNvPr id="8" name="ZoneTexte 7">
            <a:extLst>
              <a:ext uri="{FF2B5EF4-FFF2-40B4-BE49-F238E27FC236}">
                <a16:creationId xmlns:a16="http://schemas.microsoft.com/office/drawing/2014/main" id="{4A2A3C0C-3942-4A52-9DF0-31D59706C13E}"/>
              </a:ext>
            </a:extLst>
          </p:cNvPr>
          <p:cNvSpPr txBox="1"/>
          <p:nvPr/>
        </p:nvSpPr>
        <p:spPr>
          <a:xfrm>
            <a:off x="7923963" y="5133819"/>
            <a:ext cx="1784454" cy="523220"/>
          </a:xfrm>
          <a:prstGeom prst="rect">
            <a:avLst/>
          </a:prstGeom>
          <a:noFill/>
        </p:spPr>
        <p:txBody>
          <a:bodyPr wrap="square" rtlCol="0">
            <a:spAutoFit/>
          </a:bodyPr>
          <a:lstStyle/>
          <a:p>
            <a:pPr algn="ctr"/>
            <a:r>
              <a:rPr lang="fr-FR" sz="2800" b="1" dirty="0">
                <a:solidFill>
                  <a:schemeClr val="tx1">
                    <a:lumMod val="65000"/>
                    <a:lumOff val="35000"/>
                  </a:schemeClr>
                </a:solidFill>
              </a:rPr>
              <a:t>Pouvoir </a:t>
            </a:r>
          </a:p>
        </p:txBody>
      </p:sp>
      <p:sp>
        <p:nvSpPr>
          <p:cNvPr id="9" name="ZoneTexte 8">
            <a:extLst>
              <a:ext uri="{FF2B5EF4-FFF2-40B4-BE49-F238E27FC236}">
                <a16:creationId xmlns:a16="http://schemas.microsoft.com/office/drawing/2014/main" id="{32270F62-DB21-410F-B8AE-073562D4DD69}"/>
              </a:ext>
            </a:extLst>
          </p:cNvPr>
          <p:cNvSpPr txBox="1"/>
          <p:nvPr/>
        </p:nvSpPr>
        <p:spPr>
          <a:xfrm>
            <a:off x="9262303" y="3809823"/>
            <a:ext cx="1784454" cy="523220"/>
          </a:xfrm>
          <a:prstGeom prst="rect">
            <a:avLst/>
          </a:prstGeom>
          <a:noFill/>
        </p:spPr>
        <p:txBody>
          <a:bodyPr wrap="square" rtlCol="0">
            <a:spAutoFit/>
          </a:bodyPr>
          <a:lstStyle/>
          <a:p>
            <a:pPr algn="ctr"/>
            <a:r>
              <a:rPr lang="fr-FR" sz="2800" b="1" dirty="0">
                <a:solidFill>
                  <a:schemeClr val="tx1">
                    <a:lumMod val="65000"/>
                    <a:lumOff val="35000"/>
                  </a:schemeClr>
                </a:solidFill>
              </a:rPr>
              <a:t>Science</a:t>
            </a:r>
          </a:p>
        </p:txBody>
      </p:sp>
      <p:sp>
        <p:nvSpPr>
          <p:cNvPr id="10" name="ZoneTexte 9">
            <a:extLst>
              <a:ext uri="{FF2B5EF4-FFF2-40B4-BE49-F238E27FC236}">
                <a16:creationId xmlns:a16="http://schemas.microsoft.com/office/drawing/2014/main" id="{FCAF15C9-2E61-41B4-AC2F-A6F602F4923E}"/>
              </a:ext>
            </a:extLst>
          </p:cNvPr>
          <p:cNvSpPr txBox="1"/>
          <p:nvPr/>
        </p:nvSpPr>
        <p:spPr>
          <a:xfrm>
            <a:off x="6517342" y="3815884"/>
            <a:ext cx="1784454" cy="523220"/>
          </a:xfrm>
          <a:prstGeom prst="rect">
            <a:avLst/>
          </a:prstGeom>
          <a:noFill/>
        </p:spPr>
        <p:txBody>
          <a:bodyPr wrap="square" rtlCol="0">
            <a:spAutoFit/>
          </a:bodyPr>
          <a:lstStyle/>
          <a:p>
            <a:pPr algn="ctr"/>
            <a:r>
              <a:rPr lang="fr-FR" sz="2800" b="1" dirty="0">
                <a:solidFill>
                  <a:schemeClr val="tx1">
                    <a:lumMod val="65000"/>
                    <a:lumOff val="35000"/>
                  </a:schemeClr>
                </a:solidFill>
              </a:rPr>
              <a:t>Finance </a:t>
            </a:r>
          </a:p>
        </p:txBody>
      </p:sp>
    </p:spTree>
    <p:extLst>
      <p:ext uri="{BB962C8B-B14F-4D97-AF65-F5344CB8AC3E}">
        <p14:creationId xmlns:p14="http://schemas.microsoft.com/office/powerpoint/2010/main" val="395685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94714FF2-97AC-4132-8863-C14EA3B568A8}"/>
              </a:ext>
            </a:extLst>
          </p:cNvPr>
          <p:cNvPicPr>
            <a:picLocks noGrp="1" noChangeAspect="1"/>
          </p:cNvPicPr>
          <p:nvPr>
            <p:ph idx="1"/>
          </p:nvPr>
        </p:nvPicPr>
        <p:blipFill>
          <a:blip r:embed="rId2"/>
          <a:stretch>
            <a:fillRect/>
          </a:stretch>
        </p:blipFill>
        <p:spPr>
          <a:xfrm>
            <a:off x="286435" y="600075"/>
            <a:ext cx="3819525" cy="4229100"/>
          </a:xfrm>
          <a:prstGeom prst="rect">
            <a:avLst/>
          </a:prstGeom>
        </p:spPr>
      </p:pic>
      <p:pic>
        <p:nvPicPr>
          <p:cNvPr id="7" name="Image 6">
            <a:extLst>
              <a:ext uri="{FF2B5EF4-FFF2-40B4-BE49-F238E27FC236}">
                <a16:creationId xmlns:a16="http://schemas.microsoft.com/office/drawing/2014/main" id="{168167E4-1AE6-4EDE-96D7-647E95C1BEAD}"/>
              </a:ext>
            </a:extLst>
          </p:cNvPr>
          <p:cNvPicPr>
            <a:picLocks noChangeAspect="1"/>
          </p:cNvPicPr>
          <p:nvPr/>
        </p:nvPicPr>
        <p:blipFill>
          <a:blip r:embed="rId3"/>
          <a:stretch>
            <a:fillRect/>
          </a:stretch>
        </p:blipFill>
        <p:spPr>
          <a:xfrm>
            <a:off x="3875589" y="2477060"/>
            <a:ext cx="4181475" cy="2800350"/>
          </a:xfrm>
          <a:prstGeom prst="rect">
            <a:avLst/>
          </a:prstGeom>
        </p:spPr>
      </p:pic>
      <p:pic>
        <p:nvPicPr>
          <p:cNvPr id="8" name="Image 7">
            <a:extLst>
              <a:ext uri="{FF2B5EF4-FFF2-40B4-BE49-F238E27FC236}">
                <a16:creationId xmlns:a16="http://schemas.microsoft.com/office/drawing/2014/main" id="{9D0E90EC-4594-4B72-ACF5-71DFA1BA9AC2}"/>
              </a:ext>
            </a:extLst>
          </p:cNvPr>
          <p:cNvPicPr>
            <a:picLocks noChangeAspect="1"/>
          </p:cNvPicPr>
          <p:nvPr/>
        </p:nvPicPr>
        <p:blipFill>
          <a:blip r:embed="rId4"/>
          <a:stretch>
            <a:fillRect/>
          </a:stretch>
        </p:blipFill>
        <p:spPr>
          <a:xfrm>
            <a:off x="8243227" y="3114278"/>
            <a:ext cx="3318985" cy="3429794"/>
          </a:xfrm>
          <a:prstGeom prst="rect">
            <a:avLst/>
          </a:prstGeom>
        </p:spPr>
      </p:pic>
      <p:sp>
        <p:nvSpPr>
          <p:cNvPr id="2" name="Titre 1">
            <a:extLst>
              <a:ext uri="{FF2B5EF4-FFF2-40B4-BE49-F238E27FC236}">
                <a16:creationId xmlns:a16="http://schemas.microsoft.com/office/drawing/2014/main" id="{76742E5F-365C-412A-A650-756B99DC9EFD}"/>
              </a:ext>
            </a:extLst>
          </p:cNvPr>
          <p:cNvSpPr>
            <a:spLocks noGrp="1"/>
          </p:cNvSpPr>
          <p:nvPr>
            <p:ph type="title"/>
          </p:nvPr>
        </p:nvSpPr>
        <p:spPr>
          <a:xfrm>
            <a:off x="3875589" y="600075"/>
            <a:ext cx="6889377" cy="1325563"/>
          </a:xfrm>
        </p:spPr>
        <p:txBody>
          <a:bodyPr/>
          <a:lstStyle/>
          <a:p>
            <a:r>
              <a:rPr lang="fr-FR" dirty="0"/>
              <a:t>Romano Guardini, </a:t>
            </a:r>
            <a:br>
              <a:rPr lang="fr-FR" dirty="0"/>
            </a:br>
            <a:r>
              <a:rPr lang="fr-FR" dirty="0"/>
              <a:t>La fin des temps modernes</a:t>
            </a:r>
          </a:p>
        </p:txBody>
      </p:sp>
    </p:spTree>
    <p:extLst>
      <p:ext uri="{BB962C8B-B14F-4D97-AF65-F5344CB8AC3E}">
        <p14:creationId xmlns:p14="http://schemas.microsoft.com/office/powerpoint/2010/main" val="2506430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Espace réservé du contenu 10">
            <a:extLst>
              <a:ext uri="{FF2B5EF4-FFF2-40B4-BE49-F238E27FC236}">
                <a16:creationId xmlns:a16="http://schemas.microsoft.com/office/drawing/2014/main" id="{5204DF60-F7A5-478D-B98C-4925FB878E0F}"/>
              </a:ext>
            </a:extLst>
          </p:cNvPr>
          <p:cNvGraphicFramePr>
            <a:graphicFrameLocks noGrp="1"/>
          </p:cNvGraphicFramePr>
          <p:nvPr>
            <p:ph sz="half" idx="2"/>
            <p:extLst>
              <p:ext uri="{D42A27DB-BD31-4B8C-83A1-F6EECF244321}">
                <p14:modId xmlns:p14="http://schemas.microsoft.com/office/powerpoint/2010/main" val="3794176462"/>
              </p:ext>
            </p:extLst>
          </p:nvPr>
        </p:nvGraphicFramePr>
        <p:xfrm>
          <a:off x="6096000" y="989479"/>
          <a:ext cx="5257800" cy="4595813"/>
        </p:xfrm>
        <a:graphic>
          <a:graphicData uri="http://schemas.openxmlformats.org/drawingml/2006/chart">
            <c:chart xmlns:c="http://schemas.openxmlformats.org/drawingml/2006/chart" xmlns:r="http://schemas.openxmlformats.org/officeDocument/2006/relationships" r:id="rId3"/>
          </a:graphicData>
        </a:graphic>
      </p:graphicFrame>
      <p:sp>
        <p:nvSpPr>
          <p:cNvPr id="12" name="Espace réservé du contenu 3">
            <a:extLst>
              <a:ext uri="{FF2B5EF4-FFF2-40B4-BE49-F238E27FC236}">
                <a16:creationId xmlns:a16="http://schemas.microsoft.com/office/drawing/2014/main" id="{3DC9B6B2-EBD0-4F3E-833A-3D791A6CA405}"/>
              </a:ext>
            </a:extLst>
          </p:cNvPr>
          <p:cNvSpPr txBox="1">
            <a:spLocks/>
          </p:cNvSpPr>
          <p:nvPr/>
        </p:nvSpPr>
        <p:spPr>
          <a:xfrm>
            <a:off x="914400" y="681036"/>
            <a:ext cx="5181600" cy="5187485"/>
          </a:xfrm>
          <a:prstGeom prst="rect">
            <a:avLst/>
          </a:prstGeom>
          <a:solidFill>
            <a:schemeClr val="accent4">
              <a:lumMod val="40000"/>
              <a:lumOff val="60000"/>
            </a:schemeClr>
          </a:solidFill>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a:t>112 </a:t>
            </a:r>
            <a:r>
              <a:rPr lang="it-IT" dirty="0"/>
              <a:t>La </a:t>
            </a:r>
            <a:r>
              <a:rPr lang="fr-FR" dirty="0"/>
              <a:t>libération par rapport au paradigme technocratique re</a:t>
            </a:r>
            <a:r>
              <a:rPr lang="de-DE" dirty="0"/>
              <a:t>́</a:t>
            </a:r>
            <a:r>
              <a:rPr lang="fr-FR" dirty="0" err="1"/>
              <a:t>gnant</a:t>
            </a:r>
            <a:r>
              <a:rPr lang="fr-FR" dirty="0"/>
              <a:t> a lieu, de fait, en certaines occasions, par exemple, quand des </a:t>
            </a:r>
            <a:r>
              <a:rPr lang="fr-FR" dirty="0" err="1"/>
              <a:t>communaute</a:t>
            </a:r>
            <a:r>
              <a:rPr lang="de-DE" dirty="0"/>
              <a:t>́</a:t>
            </a:r>
            <a:r>
              <a:rPr lang="fr-FR" dirty="0"/>
              <a:t>s de petits producteurs optent pour des </a:t>
            </a:r>
            <a:r>
              <a:rPr lang="fr-FR" dirty="0" err="1"/>
              <a:t>syste</a:t>
            </a:r>
            <a:r>
              <a:rPr lang="de-DE" dirty="0"/>
              <a:t>̀</a:t>
            </a:r>
            <a:r>
              <a:rPr lang="fr-FR" dirty="0"/>
              <a:t>mes de production moins polluants, en soutenant un mode de vie, de bonheur et de cohabitation non consume</a:t>
            </a:r>
            <a:r>
              <a:rPr lang="de-DE" dirty="0"/>
              <a:t>́</a:t>
            </a:r>
            <a:r>
              <a:rPr lang="fr-FR" dirty="0" err="1"/>
              <a:t>riste</a:t>
            </a:r>
            <a:r>
              <a:rPr lang="fr-FR" dirty="0"/>
              <a:t> ; </a:t>
            </a:r>
          </a:p>
          <a:p>
            <a:pPr marL="0" indent="0">
              <a:buFont typeface="Arial" panose="020B0604020202020204" pitchFamily="34" charset="0"/>
              <a:buNone/>
            </a:pPr>
            <a:r>
              <a:rPr lang="fr-FR" dirty="0"/>
              <a:t>114 Personne ne </a:t>
            </a:r>
            <a:r>
              <a:rPr lang="fr-FR" dirty="0" err="1"/>
              <a:t>pre</a:t>
            </a:r>
            <a:r>
              <a:rPr lang="de-DE" dirty="0"/>
              <a:t>́</a:t>
            </a:r>
            <a:r>
              <a:rPr lang="fr-FR" dirty="0"/>
              <a:t>tend vouloir retourner a</a:t>
            </a:r>
            <a:r>
              <a:rPr lang="de-DE" dirty="0"/>
              <a:t>̀ </a:t>
            </a:r>
            <a:r>
              <a:rPr lang="de-DE" dirty="0" err="1"/>
              <a:t>l’e</a:t>
            </a:r>
            <a:r>
              <a:rPr lang="de-DE" dirty="0"/>
              <a:t>́</a:t>
            </a:r>
            <a:r>
              <a:rPr lang="fr-FR" dirty="0"/>
              <a:t>poque des cavernes, cependant il est indispensable de </a:t>
            </a:r>
            <a:r>
              <a:rPr lang="fr-FR" b="1" dirty="0">
                <a:solidFill>
                  <a:srgbClr val="FF0000"/>
                </a:solidFill>
              </a:rPr>
              <a:t>ralentir la marche </a:t>
            </a:r>
            <a:r>
              <a:rPr lang="fr-FR" dirty="0"/>
              <a:t>pour regarder la re</a:t>
            </a:r>
            <a:r>
              <a:rPr lang="de-DE" dirty="0"/>
              <a:t>́</a:t>
            </a:r>
            <a:r>
              <a:rPr lang="de-DE" dirty="0" err="1"/>
              <a:t>alite</a:t>
            </a:r>
            <a:r>
              <a:rPr lang="de-DE" dirty="0"/>
              <a:t>́ d’</a:t>
            </a:r>
            <a:r>
              <a:rPr lang="fr-FR" dirty="0"/>
              <a:t>une autre manie</a:t>
            </a:r>
            <a:r>
              <a:rPr lang="de-DE" dirty="0"/>
              <a:t>̀</a:t>
            </a:r>
            <a:r>
              <a:rPr lang="fr-FR" dirty="0"/>
              <a:t>re, recueillir les avance</a:t>
            </a:r>
            <a:r>
              <a:rPr lang="de-DE" dirty="0"/>
              <a:t>́</a:t>
            </a:r>
            <a:r>
              <a:rPr lang="fr-FR" dirty="0"/>
              <a:t>es positives et durables, et en me</a:t>
            </a:r>
            <a:r>
              <a:rPr lang="de-DE" dirty="0"/>
              <a:t>̂</a:t>
            </a:r>
            <a:r>
              <a:rPr lang="fr-FR" dirty="0"/>
              <a:t>me temps re</a:t>
            </a:r>
            <a:r>
              <a:rPr lang="de-DE" dirty="0"/>
              <a:t>́</a:t>
            </a:r>
            <a:r>
              <a:rPr lang="de-DE" dirty="0" err="1"/>
              <a:t>cupe</a:t>
            </a:r>
            <a:r>
              <a:rPr lang="de-DE" dirty="0"/>
              <a:t>́</a:t>
            </a:r>
            <a:r>
              <a:rPr lang="fr-FR" dirty="0" err="1"/>
              <a:t>rer</a:t>
            </a:r>
            <a:r>
              <a:rPr lang="fr-FR" dirty="0"/>
              <a:t> les valeurs et les grandes  finalités qui ont e</a:t>
            </a:r>
            <a:r>
              <a:rPr lang="de-DE" dirty="0"/>
              <a:t>́</a:t>
            </a:r>
            <a:r>
              <a:rPr lang="de-DE" dirty="0" err="1"/>
              <a:t>te</a:t>
            </a:r>
            <a:r>
              <a:rPr lang="de-DE" dirty="0"/>
              <a:t>́ dé</a:t>
            </a:r>
            <a:r>
              <a:rPr lang="fr-FR" dirty="0"/>
              <a:t>truites par une </a:t>
            </a:r>
            <a:r>
              <a:rPr lang="fr-FR" dirty="0" err="1"/>
              <a:t>fre</a:t>
            </a:r>
            <a:r>
              <a:rPr lang="de-DE" dirty="0"/>
              <a:t>́</a:t>
            </a:r>
            <a:r>
              <a:rPr lang="de-DE" dirty="0" err="1"/>
              <a:t>nésie</a:t>
            </a:r>
            <a:r>
              <a:rPr lang="de-DE" dirty="0"/>
              <a:t> </a:t>
            </a:r>
            <a:r>
              <a:rPr lang="de-DE" dirty="0" err="1"/>
              <a:t>mégalomane</a:t>
            </a:r>
            <a:r>
              <a:rPr lang="de-DE" dirty="0"/>
              <a:t>.</a:t>
            </a:r>
            <a:endParaRPr lang="fr-FR" dirty="0"/>
          </a:p>
          <a:p>
            <a:pPr marL="0" indent="0">
              <a:buFont typeface="Arial" panose="020B0604020202020204" pitchFamily="34" charset="0"/>
              <a:buNone/>
            </a:pPr>
            <a:r>
              <a:rPr lang="de-DE" dirty="0"/>
              <a:t> </a:t>
            </a:r>
            <a:endParaRPr lang="fr-FR" dirty="0"/>
          </a:p>
        </p:txBody>
      </p:sp>
    </p:spTree>
    <p:extLst>
      <p:ext uri="{BB962C8B-B14F-4D97-AF65-F5344CB8AC3E}">
        <p14:creationId xmlns:p14="http://schemas.microsoft.com/office/powerpoint/2010/main" val="1727860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0768E9-23C7-4D75-8BFC-BB8EFEA87E8C}"/>
              </a:ext>
            </a:extLst>
          </p:cNvPr>
          <p:cNvSpPr>
            <a:spLocks noGrp="1"/>
          </p:cNvSpPr>
          <p:nvPr>
            <p:ph type="title"/>
          </p:nvPr>
        </p:nvSpPr>
        <p:spPr>
          <a:xfrm>
            <a:off x="838200" y="365125"/>
            <a:ext cx="10515600" cy="1209675"/>
          </a:xfrm>
        </p:spPr>
        <p:txBody>
          <a:bodyPr/>
          <a:lstStyle/>
          <a:p>
            <a:pPr algn="ctr"/>
            <a:r>
              <a:rPr lang="fr-FR" sz="3200" dirty="0">
                <a:solidFill>
                  <a:schemeClr val="accent1">
                    <a:lumMod val="75000"/>
                  </a:schemeClr>
                </a:solidFill>
                <a:latin typeface="+mn-lt"/>
                <a:ea typeface="+mn-ea"/>
                <a:cs typeface="+mn-cs"/>
              </a:rPr>
              <a:t>Questions</a:t>
            </a:r>
            <a:r>
              <a:rPr lang="fr-FR" dirty="0"/>
              <a:t> </a:t>
            </a:r>
          </a:p>
        </p:txBody>
      </p:sp>
      <p:sp>
        <p:nvSpPr>
          <p:cNvPr id="4" name="Espace réservé du contenu 3">
            <a:extLst>
              <a:ext uri="{FF2B5EF4-FFF2-40B4-BE49-F238E27FC236}">
                <a16:creationId xmlns:a16="http://schemas.microsoft.com/office/drawing/2014/main" id="{4457506C-D43B-4FDD-9079-B33CFD009897}"/>
              </a:ext>
            </a:extLst>
          </p:cNvPr>
          <p:cNvSpPr>
            <a:spLocks noGrp="1"/>
          </p:cNvSpPr>
          <p:nvPr>
            <p:ph sz="half" idx="2"/>
          </p:nvPr>
        </p:nvSpPr>
        <p:spPr>
          <a:xfrm>
            <a:off x="1416050" y="1353531"/>
            <a:ext cx="9734550" cy="4150938"/>
          </a:xfrm>
        </p:spPr>
        <p:txBody>
          <a:bodyPr>
            <a:normAutofit lnSpcReduction="10000"/>
          </a:bodyPr>
          <a:lstStyle/>
          <a:p>
            <a:r>
              <a:rPr lang="fr-FR" sz="3200" dirty="0">
                <a:solidFill>
                  <a:schemeClr val="accent1">
                    <a:lumMod val="75000"/>
                  </a:schemeClr>
                </a:solidFill>
              </a:rPr>
              <a:t>Qui est le maître du monde ?</a:t>
            </a:r>
          </a:p>
          <a:p>
            <a:pPr marL="0" indent="0">
              <a:buNone/>
            </a:pPr>
            <a:endParaRPr lang="fr-FR" sz="3200" dirty="0">
              <a:solidFill>
                <a:schemeClr val="accent1">
                  <a:lumMod val="75000"/>
                </a:schemeClr>
              </a:solidFill>
            </a:endParaRPr>
          </a:p>
          <a:p>
            <a:r>
              <a:rPr lang="fr-FR" sz="3200" dirty="0">
                <a:solidFill>
                  <a:schemeClr val="accent1">
                    <a:lumMod val="75000"/>
                  </a:schemeClr>
                </a:solidFill>
              </a:rPr>
              <a:t>Peut-on ralentir la production, arrêter la croissance de la productivité, voire diminuer la productivité (production/personne) et augmenter le rendement (production/mat première et énergie) ?</a:t>
            </a:r>
          </a:p>
          <a:p>
            <a:endParaRPr lang="fr-FR" sz="3200" dirty="0">
              <a:solidFill>
                <a:schemeClr val="accent1">
                  <a:lumMod val="75000"/>
                </a:schemeClr>
              </a:solidFill>
            </a:endParaRPr>
          </a:p>
          <a:p>
            <a:r>
              <a:rPr lang="fr-FR" sz="3200" dirty="0">
                <a:solidFill>
                  <a:schemeClr val="accent1">
                    <a:lumMod val="75000"/>
                  </a:schemeClr>
                </a:solidFill>
              </a:rPr>
              <a:t>La diminution de la productivité peut-elle se faire avec une amélioration de la marge de l’entreprise ?</a:t>
            </a:r>
          </a:p>
        </p:txBody>
      </p:sp>
    </p:spTree>
    <p:extLst>
      <p:ext uri="{BB962C8B-B14F-4D97-AF65-F5344CB8AC3E}">
        <p14:creationId xmlns:p14="http://schemas.microsoft.com/office/powerpoint/2010/main" val="180731713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2774</TotalTime>
  <Words>1658</Words>
  <Application>Microsoft Office PowerPoint</Application>
  <PresentationFormat>Grand écran</PresentationFormat>
  <Paragraphs>157</Paragraphs>
  <Slides>15</Slides>
  <Notes>6</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15</vt:i4>
      </vt:variant>
    </vt:vector>
  </HeadingPairs>
  <TitlesOfParts>
    <vt:vector size="19" baseType="lpstr">
      <vt:lpstr>Arial</vt:lpstr>
      <vt:lpstr>Calibri</vt:lpstr>
      <vt:lpstr>Calibri Light</vt:lpstr>
      <vt:lpstr>Thème Office</vt:lpstr>
      <vt:lpstr>Laudato si</vt:lpstr>
      <vt:lpstr>Présentation PowerPoint</vt:lpstr>
      <vt:lpstr>1 L’impact de la technologie</vt:lpstr>
      <vt:lpstr>Présentation PowerPoint</vt:lpstr>
      <vt:lpstr>Questions  La technologie est la cause de nos problèmes, peut-elle être la solution ?  Peut-on utiliser la technologie de manière maîtrisée ?  Y-a-t-il des solutions autres que technologiques ?</vt:lpstr>
      <vt:lpstr>2 La globalisation du Paradigme technocratique</vt:lpstr>
      <vt:lpstr>Romano Guardini,  La fin des temps modernes</vt:lpstr>
      <vt:lpstr>Présentation PowerPoint</vt:lpstr>
      <vt:lpstr>Questions </vt:lpstr>
      <vt:lpstr>3 La nécessité de préserver le travail</vt:lpstr>
      <vt:lpstr>Travail et emploi dans Laudato si</vt:lpstr>
      <vt:lpstr>Présentation PowerPoint</vt:lpstr>
      <vt:lpstr>Questions </vt:lpstr>
      <vt:lpstr>4 Tout est lié</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Laudato si</dc:title>
  <dc:creator>arnaud du crest</dc:creator>
  <cp:lastModifiedBy>arnaud du crest</cp:lastModifiedBy>
  <cp:revision>38</cp:revision>
  <cp:lastPrinted>2019-02-05T08:49:33Z</cp:lastPrinted>
  <dcterms:created xsi:type="dcterms:W3CDTF">2019-01-19T09:43:27Z</dcterms:created>
  <dcterms:modified xsi:type="dcterms:W3CDTF">2021-12-16T09:44:51Z</dcterms:modified>
</cp:coreProperties>
</file>