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3" r:id="rId2"/>
    <p:sldId id="292" r:id="rId3"/>
    <p:sldId id="256" r:id="rId4"/>
    <p:sldId id="257" r:id="rId5"/>
    <p:sldId id="282" r:id="rId6"/>
    <p:sldId id="289" r:id="rId7"/>
    <p:sldId id="288" r:id="rId8"/>
    <p:sldId id="258" r:id="rId9"/>
    <p:sldId id="266" r:id="rId10"/>
    <p:sldId id="259" r:id="rId11"/>
    <p:sldId id="284" r:id="rId12"/>
    <p:sldId id="269" r:id="rId13"/>
    <p:sldId id="261" r:id="rId14"/>
    <p:sldId id="285" r:id="rId15"/>
    <p:sldId id="277" r:id="rId16"/>
    <p:sldId id="263" r:id="rId17"/>
    <p:sldId id="286" r:id="rId18"/>
    <p:sldId id="290" r:id="rId19"/>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2" autoAdjust="0"/>
    <p:restoredTop sz="73109" autoAdjust="0"/>
  </p:normalViewPr>
  <p:slideViewPr>
    <p:cSldViewPr snapToGrid="0">
      <p:cViewPr varScale="1">
        <p:scale>
          <a:sx n="46" d="100"/>
          <a:sy n="46" d="100"/>
        </p:scale>
        <p:origin x="14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FEDCDD2-0C81-4121-A24E-8602D4640F72}" type="datetimeFigureOut">
              <a:rPr lang="fr-FR" smtClean="0"/>
              <a:t>19/11/2020</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6D3BBF8-B4B0-4BBC-9500-0F686AB780BE}" type="slidenum">
              <a:rPr lang="fr-FR" smtClean="0"/>
              <a:t>‹N°›</a:t>
            </a:fld>
            <a:endParaRPr lang="fr-FR"/>
          </a:p>
        </p:txBody>
      </p:sp>
    </p:spTree>
    <p:extLst>
      <p:ext uri="{BB962C8B-B14F-4D97-AF65-F5344CB8AC3E}">
        <p14:creationId xmlns:p14="http://schemas.microsoft.com/office/powerpoint/2010/main" val="126792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Paul VI </a:t>
            </a:r>
            <a:r>
              <a:rPr lang="fr-FR" sz="1800" b="0" i="0" u="none" strike="noStrike" baseline="0" dirty="0">
                <a:solidFill>
                  <a:srgbClr val="000000"/>
                </a:solidFill>
                <a:latin typeface="Garamond" panose="02020404030301010803" pitchFamily="18" charset="0"/>
              </a:rPr>
              <a:t> </a:t>
            </a:r>
            <a:r>
              <a:rPr lang="fr-FR" sz="1800" b="0" i="0" u="none" strike="noStrike" baseline="0" dirty="0">
                <a:latin typeface="Garamond" panose="02020404030301010803" pitchFamily="18" charset="0"/>
              </a:rPr>
              <a:t>Par une exploitation inconsidérée de la nature [l’être humain] risque de la détruire et d’être à son tour la victime de cette dégradation </a:t>
            </a:r>
            <a:r>
              <a:rPr lang="fr-FR" dirty="0"/>
              <a:t>1971</a:t>
            </a:r>
          </a:p>
          <a:p>
            <a:pPr algn="l"/>
            <a:r>
              <a:rPr lang="fr-FR" sz="1800" b="0" i="0" u="none" strike="noStrike" baseline="0" dirty="0">
                <a:latin typeface="Garamond" panose="02020404030301010803" pitchFamily="18" charset="0"/>
              </a:rPr>
              <a:t>Jean-Paul II  a appelé à une </a:t>
            </a:r>
            <a:r>
              <a:rPr lang="fr-FR" sz="1800" b="0" i="1" u="none" strike="noStrike" baseline="0" dirty="0">
                <a:latin typeface="Garamond" panose="02020404030301010803" pitchFamily="18" charset="0"/>
              </a:rPr>
              <a:t>conversion écologique </a:t>
            </a:r>
            <a:r>
              <a:rPr lang="fr-FR" sz="1800" b="0" i="0" u="none" strike="noStrike" baseline="0" dirty="0">
                <a:latin typeface="Garamond" panose="02020404030301010803" pitchFamily="18" charset="0"/>
              </a:rPr>
              <a:t>globale 2002</a:t>
            </a:r>
          </a:p>
          <a:p>
            <a:r>
              <a:rPr lang="fr-FR" sz="1800" b="0" i="0" u="none" strike="noStrike" baseline="0" dirty="0">
                <a:latin typeface="Garamond" panose="02020404030301010803" pitchFamily="18" charset="0"/>
              </a:rPr>
              <a:t>Benoît XVI a renouvelé l’invitation à « éliminer les causes structurelles des dysfonctionnements de l’économie mondiale et à corriger les modèles de croissance qui semblent incapables de garantir le respect de l’environnement 2007</a:t>
            </a:r>
          </a:p>
          <a:p>
            <a:pPr algn="l"/>
            <a:endParaRPr lang="fr-FR" sz="1800" b="0" i="0" u="none" strike="noStrike" baseline="0" dirty="0">
              <a:latin typeface="Garamond" panose="02020404030301010803" pitchFamily="18" charset="0"/>
            </a:endParaRPr>
          </a:p>
          <a:p>
            <a:pPr algn="l"/>
            <a:endParaRPr lang="fr-FR" sz="1800" b="0" i="0" u="none" strike="noStrike" baseline="0" dirty="0">
              <a:latin typeface="Garamond" panose="02020404030301010803" pitchFamily="18" charset="0"/>
            </a:endParaRPr>
          </a:p>
          <a:p>
            <a:endParaRPr lang="fr-FR" sz="1800" b="0" i="0" u="none" strike="noStrike" baseline="0" dirty="0">
              <a:latin typeface="Garamond" panose="02020404030301010803" pitchFamily="18" charset="0"/>
            </a:endParaRPr>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2</a:t>
            </a:fld>
            <a:endParaRPr lang="fr-FR"/>
          </a:p>
        </p:txBody>
      </p:sp>
    </p:spTree>
    <p:extLst>
      <p:ext uri="{BB962C8B-B14F-4D97-AF65-F5344CB8AC3E}">
        <p14:creationId xmlns:p14="http://schemas.microsoft.com/office/powerpoint/2010/main" val="275144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16</a:t>
            </a:fld>
            <a:endParaRPr lang="fr-FR"/>
          </a:p>
        </p:txBody>
      </p:sp>
    </p:spTree>
    <p:extLst>
      <p:ext uri="{BB962C8B-B14F-4D97-AF65-F5344CB8AC3E}">
        <p14:creationId xmlns:p14="http://schemas.microsoft.com/office/powerpoint/2010/main" val="115753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17</a:t>
            </a:fld>
            <a:endParaRPr lang="fr-FR"/>
          </a:p>
        </p:txBody>
      </p:sp>
    </p:spTree>
    <p:extLst>
      <p:ext uri="{BB962C8B-B14F-4D97-AF65-F5344CB8AC3E}">
        <p14:creationId xmlns:p14="http://schemas.microsoft.com/office/powerpoint/2010/main" val="53332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progrès : </a:t>
            </a:r>
            <a:r>
              <a:rPr lang="fr-FR" dirty="0"/>
              <a:t>de la complexité et de la conscience (Teilhard de Chardin)</a:t>
            </a:r>
          </a:p>
          <a:p>
            <a:r>
              <a:rPr lang="fr-FR" dirty="0"/>
              <a:t>Le possible et le nécessaire</a:t>
            </a:r>
          </a:p>
          <a:p>
            <a:r>
              <a:rPr lang="fr-FR" b="1" dirty="0"/>
              <a:t>« L'espérance</a:t>
            </a:r>
            <a:r>
              <a:rPr lang="fr-FR" dirty="0"/>
              <a:t> n'a lieu que dans un temps désespéré » . C'est la différence avec l'espoir, qui n'existe que s'il y a une solution. (Ellul)</a:t>
            </a:r>
          </a:p>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18</a:t>
            </a:fld>
            <a:endParaRPr lang="fr-FR"/>
          </a:p>
        </p:txBody>
      </p:sp>
    </p:spTree>
    <p:extLst>
      <p:ext uri="{BB962C8B-B14F-4D97-AF65-F5344CB8AC3E}">
        <p14:creationId xmlns:p14="http://schemas.microsoft.com/office/powerpoint/2010/main" val="8953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latin typeface="Garamond" panose="02020404030301010803" pitchFamily="18" charset="0"/>
              </a:rPr>
              <a:t>2 Cette sœur crie en raison des dégâts que nous lui causons par l’utilisation irresponsable et par l’abus des biens que Dieu a déposés en elle. </a:t>
            </a:r>
          </a:p>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3</a:t>
            </a:fld>
            <a:endParaRPr lang="fr-FR"/>
          </a:p>
        </p:txBody>
      </p:sp>
    </p:spTree>
    <p:extLst>
      <p:ext uri="{BB962C8B-B14F-4D97-AF65-F5344CB8AC3E}">
        <p14:creationId xmlns:p14="http://schemas.microsoft.com/office/powerpoint/2010/main" val="409467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6D3BBF8-B4B0-4BBC-9500-0F686AB780BE}" type="slidenum">
              <a:rPr lang="fr-FR" smtClean="0"/>
              <a:t>4</a:t>
            </a:fld>
            <a:endParaRPr lang="fr-FR"/>
          </a:p>
        </p:txBody>
      </p:sp>
    </p:spTree>
    <p:extLst>
      <p:ext uri="{BB962C8B-B14F-4D97-AF65-F5344CB8AC3E}">
        <p14:creationId xmlns:p14="http://schemas.microsoft.com/office/powerpoint/2010/main" val="264119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sz="1200" kern="1200" dirty="0">
                <a:solidFill>
                  <a:schemeClr val="tx1"/>
                </a:solidFill>
                <a:effectLst/>
                <a:latin typeface="+mn-lt"/>
                <a:ea typeface="+mn-ea"/>
                <a:cs typeface="+mn-cs"/>
              </a:rPr>
              <a:t>Silence, n°451, décembre 2016</a:t>
            </a:r>
          </a:p>
          <a:p>
            <a:r>
              <a:rPr lang="fr-FR" dirty="0"/>
              <a:t>Biens communs terre, eau, climat, éducation</a:t>
            </a:r>
          </a:p>
          <a:p>
            <a:r>
              <a:rPr lang="fr-FR" dirty="0"/>
              <a:t>Biens publics écoles, trains, routes, hôpitaux</a:t>
            </a:r>
          </a:p>
          <a:p>
            <a:r>
              <a:rPr lang="fr-FR" dirty="0"/>
              <a:t>Biens privés maisons, voitures</a:t>
            </a:r>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5</a:t>
            </a:fld>
            <a:endParaRPr lang="fr-FR"/>
          </a:p>
        </p:txBody>
      </p:sp>
    </p:spTree>
    <p:extLst>
      <p:ext uri="{BB962C8B-B14F-4D97-AF65-F5344CB8AC3E}">
        <p14:creationId xmlns:p14="http://schemas.microsoft.com/office/powerpoint/2010/main" val="44411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Rapport du groupe II du GIEC 31 mars 2014</a:t>
            </a:r>
          </a:p>
          <a:p>
            <a:r>
              <a:rPr lang="fr-FR" dirty="0"/>
              <a:t>RCP </a:t>
            </a:r>
            <a:r>
              <a:rPr lang="fr-FR" dirty="0" err="1"/>
              <a:t>representative</a:t>
            </a:r>
            <a:r>
              <a:rPr lang="fr-FR" dirty="0"/>
              <a:t> concentration </a:t>
            </a:r>
            <a:r>
              <a:rPr lang="fr-FR" dirty="0" err="1"/>
              <a:t>pathway</a:t>
            </a:r>
            <a:r>
              <a:rPr lang="fr-FR" dirty="0"/>
              <a:t> in CO2 </a:t>
            </a:r>
            <a:r>
              <a:rPr lang="fr-FR" dirty="0" err="1"/>
              <a:t>emissions</a:t>
            </a:r>
            <a:r>
              <a:rPr lang="fr-FR" dirty="0"/>
              <a:t>, </a:t>
            </a:r>
          </a:p>
          <a:p>
            <a:r>
              <a:rPr lang="fr-FR" dirty="0"/>
              <a:t>Low scenario 2.6</a:t>
            </a:r>
          </a:p>
          <a:p>
            <a:r>
              <a:rPr lang="fr-FR" dirty="0"/>
              <a:t>High scenario 8.5</a:t>
            </a:r>
          </a:p>
          <a:p>
            <a:r>
              <a:rPr lang="fr-FR" dirty="0"/>
              <a:t>Sur le scenario moyen 6.0, sur des espaces</a:t>
            </a:r>
            <a:r>
              <a:rPr lang="fr-FR" baseline="0" dirty="0"/>
              <a:t> sans relief, les arbres, les plantes herbacées, les rongeurs, les primates, ne migreront pas assez vite par rapport au changement climatique.</a:t>
            </a:r>
          </a:p>
          <a:p>
            <a:r>
              <a:rPr lang="fr-FR" baseline="0" dirty="0"/>
              <a:t>Les mammifères à corne (ongulés), les carnivores, insectes se nourrissant de plantes et les mollusques des eaux froides se déplaceront suffisamment rapidement.</a:t>
            </a:r>
            <a:endParaRPr lang="fr-FR" dirty="0"/>
          </a:p>
        </p:txBody>
      </p:sp>
      <p:sp>
        <p:nvSpPr>
          <p:cNvPr id="4" name="Espace réservé du numéro de diapositive 3"/>
          <p:cNvSpPr>
            <a:spLocks noGrp="1"/>
          </p:cNvSpPr>
          <p:nvPr>
            <p:ph type="sldNum" sz="quarter" idx="10"/>
          </p:nvPr>
        </p:nvSpPr>
        <p:spPr/>
        <p:txBody>
          <a:bodyPr/>
          <a:lstStyle/>
          <a:p>
            <a:fld id="{86D3BBF8-B4B0-4BBC-9500-0F686AB780BE}" type="slidenum">
              <a:rPr lang="fr-FR" smtClean="0"/>
              <a:t>8</a:t>
            </a:fld>
            <a:endParaRPr lang="fr-FR"/>
          </a:p>
        </p:txBody>
      </p:sp>
    </p:spTree>
    <p:extLst>
      <p:ext uri="{BB962C8B-B14F-4D97-AF65-F5344CB8AC3E}">
        <p14:creationId xmlns:p14="http://schemas.microsoft.com/office/powerpoint/2010/main" val="42121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D3BBF8-B4B0-4BBC-9500-0F686AB780BE}" type="slidenum">
              <a:rPr lang="fr-FR" smtClean="0"/>
              <a:t>10</a:t>
            </a:fld>
            <a:endParaRPr lang="fr-FR"/>
          </a:p>
        </p:txBody>
      </p:sp>
    </p:spTree>
    <p:extLst>
      <p:ext uri="{BB962C8B-B14F-4D97-AF65-F5344CB8AC3E}">
        <p14:creationId xmlns:p14="http://schemas.microsoft.com/office/powerpoint/2010/main" val="241619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Planetary boundaries: Guiding human development on a changing planet </a:t>
            </a:r>
            <a:r>
              <a:rPr lang="en-US" sz="1200" b="0" i="0" u="none" strike="noStrike" kern="1200" baseline="0" dirty="0">
                <a:solidFill>
                  <a:schemeClr val="tx1"/>
                </a:solidFill>
                <a:latin typeface="+mn-lt"/>
                <a:ea typeface="+mn-ea"/>
                <a:cs typeface="+mn-cs"/>
              </a:rPr>
              <a:t>on January 16, 2015 www.sciencemag.org </a:t>
            </a:r>
            <a:endParaRPr lang="fr-FR" dirty="0"/>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climat</a:t>
            </a:r>
            <a:r>
              <a:rPr lang="fr-FR" sz="1200" kern="1200" dirty="0">
                <a:solidFill>
                  <a:schemeClr val="tx1"/>
                </a:solidFill>
                <a:effectLst/>
                <a:latin typeface="+mn-lt"/>
                <a:ea typeface="+mn-ea"/>
                <a:cs typeface="+mn-cs"/>
              </a:rPr>
              <a:t>, nous avons passé la frontière des 350 ppm, déjà en forte augmentation par rapport à la situation stable avec 280 ppm avant la seconde révolution industrielle. Et un niveau de 450 ppm probable à la fin du siècle entraînerait une augmentation de température supérieure à 2°C.</a:t>
            </a:r>
          </a:p>
          <a:p>
            <a:r>
              <a:rPr lang="fr-FR" sz="1200" b="1" kern="1200" dirty="0">
                <a:solidFill>
                  <a:schemeClr val="tx1"/>
                </a:solidFill>
                <a:effectLst/>
                <a:latin typeface="+mn-lt"/>
                <a:ea typeface="+mn-ea"/>
                <a:cs typeface="+mn-cs"/>
              </a:rPr>
              <a:t>La perte de biodiversité</a:t>
            </a:r>
            <a:r>
              <a:rPr lang="fr-FR" sz="1200" kern="1200" dirty="0">
                <a:solidFill>
                  <a:schemeClr val="tx1"/>
                </a:solidFill>
                <a:effectLst/>
                <a:latin typeface="+mn-lt"/>
                <a:ea typeface="+mn-ea"/>
                <a:cs typeface="+mn-cs"/>
              </a:rPr>
              <a:t> selon la perte de diversité génétique (c’est-à-dire d’extinction totale d’espèces) en nombre d’espèces éteintes par million d’espèce. Le taux actuel est de l’ordre de 100 à 1000, l’incertitude est d’un ordre 10. Il est supérieur de 100 fois au taux pré industriel d’extinction des espèces connues depuis un million d’années (1). La frontière proposée est de 10, elle est donc dépassée au moins d’un facteur 10…</a:t>
            </a:r>
          </a:p>
          <a:p>
            <a:r>
              <a:rPr lang="fr-FR" sz="1200" b="1" kern="1200" dirty="0">
                <a:solidFill>
                  <a:schemeClr val="tx1"/>
                </a:solidFill>
                <a:effectLst/>
                <a:latin typeface="+mn-lt"/>
                <a:ea typeface="+mn-ea"/>
                <a:cs typeface="+mn-cs"/>
              </a:rPr>
              <a:t>Le cycle de l’azote</a:t>
            </a:r>
            <a:r>
              <a:rPr lang="fr-FR" sz="1200" kern="1200" dirty="0">
                <a:solidFill>
                  <a:schemeClr val="tx1"/>
                </a:solidFill>
                <a:effectLst/>
                <a:latin typeface="+mn-lt"/>
                <a:ea typeface="+mn-ea"/>
                <a:cs typeface="+mn-cs"/>
              </a:rPr>
              <a:t> est mesuré par la quantité d’azote retirée de l’atmosphère pour un usage humain (millions tonnes/an), dont la majeure partie se retrouve dans les cours d’eau et les océans. La frontière proposée est de 60 MT/an,, avec une incertitude de 50 %. Le taux actuel est de 150.</a:t>
            </a:r>
          </a:p>
          <a:p>
            <a:r>
              <a:rPr lang="fr-FR" sz="1200" kern="1200" dirty="0">
                <a:solidFill>
                  <a:schemeClr val="tx1"/>
                </a:solidFill>
                <a:effectLst/>
                <a:latin typeface="+mn-lt"/>
                <a:ea typeface="+mn-ea"/>
                <a:cs typeface="+mn-cs"/>
              </a:rPr>
              <a:t>C’est entre autres l’origine d’émissions d’oxydes d’azote, un des GES et d’acidification des écosystèmes terrestres. Il provoque l’eutrophisation.</a:t>
            </a:r>
          </a:p>
          <a:p>
            <a:r>
              <a:rPr lang="fr-FR" sz="1200" kern="1200" dirty="0">
                <a:solidFill>
                  <a:schemeClr val="tx1"/>
                </a:solidFill>
                <a:effectLst/>
                <a:latin typeface="+mn-lt"/>
                <a:ea typeface="+mn-ea"/>
                <a:cs typeface="+mn-cs"/>
              </a:rPr>
              <a:t>Limite : 35 millions de tonnes /an de production industrielle, soit 25 % du total de l’azote fixé naturellement par les écosystèmes terrestres. </a:t>
            </a:r>
          </a:p>
          <a:p>
            <a:r>
              <a:rPr lang="fr-FR" sz="1200" b="1" kern="1200" dirty="0">
                <a:solidFill>
                  <a:schemeClr val="tx1"/>
                </a:solidFill>
                <a:effectLst/>
                <a:latin typeface="+mn-lt"/>
                <a:ea typeface="+mn-ea"/>
                <a:cs typeface="+mn-cs"/>
              </a:rPr>
              <a:t>Le cycle du phosphore</a:t>
            </a:r>
            <a:r>
              <a:rPr lang="fr-FR" sz="1200" kern="1200" dirty="0">
                <a:solidFill>
                  <a:schemeClr val="tx1"/>
                </a:solidFill>
                <a:effectLst/>
                <a:latin typeface="+mn-lt"/>
                <a:ea typeface="+mn-ea"/>
                <a:cs typeface="+mn-cs"/>
              </a:rPr>
              <a:t> mesuré par la quantité de phosphore rejetée dans les océans (millions tonnes/an), de l’ordre de 22 Mt actuellement, la frontière est de 11 à 12 Mt/ans. Un excès de 20 % phosphate / rejets naturels a provoqué des extinctions massives d’espèces dans les océans.</a:t>
            </a:r>
          </a:p>
          <a:p>
            <a:r>
              <a:rPr lang="fr-FR" sz="1200" b="1" kern="1200" dirty="0">
                <a:solidFill>
                  <a:schemeClr val="tx1"/>
                </a:solidFill>
                <a:effectLst/>
                <a:latin typeface="+mn-lt"/>
                <a:ea typeface="+mn-ea"/>
                <a:cs typeface="+mn-cs"/>
              </a:rPr>
              <a:t>L’acidification des océans</a:t>
            </a:r>
            <a:r>
              <a:rPr lang="fr-FR" sz="1200" kern="1200" dirty="0">
                <a:solidFill>
                  <a:schemeClr val="tx1"/>
                </a:solidFill>
                <a:effectLst/>
                <a:latin typeface="+mn-lt"/>
                <a:ea typeface="+mn-ea"/>
                <a:cs typeface="+mn-cs"/>
              </a:rPr>
              <a:t> et mesurée par le niveau de saturation de l’aragonite à la surface des eaux de mer. Si ce niveau est inférieur à 1, l’aragonite se dissout. La frontière proposée est de 80 % du niveau de saturation de l’ère pré industrielle. Nous ne sommes à 84 %. La frontière serait donc de de 2,7, avec une incertitude de 10 %, le niveau actuel est de 2,9. On est très proche du seuil.</a:t>
            </a:r>
          </a:p>
          <a:p>
            <a:r>
              <a:rPr lang="fr-FR" sz="1200" b="1" kern="1200" dirty="0">
                <a:solidFill>
                  <a:schemeClr val="tx1"/>
                </a:solidFill>
                <a:effectLst/>
                <a:latin typeface="+mn-lt"/>
                <a:ea typeface="+mn-ea"/>
                <a:cs typeface="+mn-cs"/>
              </a:rPr>
              <a:t>Usage des terres</a:t>
            </a:r>
            <a:r>
              <a:rPr lang="fr-FR" sz="1200" kern="1200" dirty="0">
                <a:solidFill>
                  <a:schemeClr val="tx1"/>
                </a:solidFill>
                <a:effectLst/>
                <a:latin typeface="+mn-lt"/>
                <a:ea typeface="+mn-ea"/>
                <a:cs typeface="+mn-cs"/>
              </a:rPr>
              <a:t> : indicateur introduit en 2014. Le taux de forêts restantes, qui est de 62 % aujourd’hui, avec une frontière proposée de 75 % en moyenne, mais qui pourrait &lt; 54 %. Pour les forêts tropicales, qui ont un impact sur la pluviométrie, et les forêts boréales, qui ont un impact sur l’</a:t>
            </a:r>
            <a:r>
              <a:rPr lang="fr-FR" sz="1200" kern="1200" dirty="0" err="1">
                <a:solidFill>
                  <a:schemeClr val="tx1"/>
                </a:solidFill>
                <a:effectLst/>
                <a:latin typeface="+mn-lt"/>
                <a:ea typeface="+mn-ea"/>
                <a:cs typeface="+mn-cs"/>
              </a:rPr>
              <a:t>albedo</a:t>
            </a:r>
            <a:r>
              <a:rPr lang="fr-FR" sz="1200" kern="1200" dirty="0">
                <a:solidFill>
                  <a:schemeClr val="tx1"/>
                </a:solidFill>
                <a:effectLst/>
                <a:latin typeface="+mn-lt"/>
                <a:ea typeface="+mn-ea"/>
                <a:cs typeface="+mn-cs"/>
              </a:rPr>
              <a:t>, le seuil serait de 85 %. Pour les forêts tempérées, il serait de 50 %.</a:t>
            </a:r>
          </a:p>
          <a:p>
            <a:r>
              <a:rPr lang="fr-FR" sz="1200" kern="1200" dirty="0">
                <a:solidFill>
                  <a:schemeClr val="tx1"/>
                </a:solidFill>
                <a:effectLst/>
                <a:latin typeface="+mn-lt"/>
                <a:ea typeface="+mn-ea"/>
                <a:cs typeface="+mn-cs"/>
              </a:rPr>
              <a:t>L’ozone avait diminué suite au protocole de </a:t>
            </a:r>
            <a:r>
              <a:rPr lang="fr-FR" sz="1200" kern="1200" dirty="0" err="1">
                <a:solidFill>
                  <a:schemeClr val="tx1"/>
                </a:solidFill>
                <a:effectLst/>
                <a:latin typeface="+mn-lt"/>
                <a:ea typeface="+mn-ea"/>
                <a:cs typeface="+mn-cs"/>
              </a:rPr>
              <a:t>Montreal</a:t>
            </a:r>
            <a:r>
              <a:rPr lang="fr-FR" sz="1200" kern="1200" dirty="0">
                <a:solidFill>
                  <a:schemeClr val="tx1"/>
                </a:solidFill>
                <a:effectLst/>
                <a:latin typeface="+mn-lt"/>
                <a:ea typeface="+mn-ea"/>
                <a:cs typeface="+mn-cs"/>
              </a:rPr>
              <a:t> de 1987. En 2009? Les CFC ont été supprimés sauf pour le domaine médical. Mais on a découvert en 2018 que le CFC 11 utilisé en réfrigération avait augmenté de 25 % depuis 2012. il proviendrait de l’Est de l’Asie.</a:t>
            </a:r>
          </a:p>
          <a:p>
            <a:r>
              <a:rPr lang="fr-FR" sz="1200" kern="1200" dirty="0">
                <a:solidFill>
                  <a:schemeClr val="tx1"/>
                </a:solidFill>
                <a:effectLst/>
                <a:latin typeface="+mn-lt"/>
                <a:ea typeface="+mn-ea"/>
                <a:cs typeface="+mn-cs"/>
              </a:rPr>
              <a:t>https://www.nature.com/articles/s41586-018-0106-2</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11</a:t>
            </a:fld>
            <a:endParaRPr lang="fr-FR"/>
          </a:p>
        </p:txBody>
      </p:sp>
    </p:spTree>
    <p:extLst>
      <p:ext uri="{BB962C8B-B14F-4D97-AF65-F5344CB8AC3E}">
        <p14:creationId xmlns:p14="http://schemas.microsoft.com/office/powerpoint/2010/main" val="294974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14</a:t>
            </a:fld>
            <a:endParaRPr lang="fr-FR"/>
          </a:p>
        </p:txBody>
      </p:sp>
    </p:spTree>
    <p:extLst>
      <p:ext uri="{BB962C8B-B14F-4D97-AF65-F5344CB8AC3E}">
        <p14:creationId xmlns:p14="http://schemas.microsoft.com/office/powerpoint/2010/main" val="337537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15</a:t>
            </a:fld>
            <a:endParaRPr lang="fr-FR"/>
          </a:p>
        </p:txBody>
      </p:sp>
    </p:spTree>
    <p:extLst>
      <p:ext uri="{BB962C8B-B14F-4D97-AF65-F5344CB8AC3E}">
        <p14:creationId xmlns:p14="http://schemas.microsoft.com/office/powerpoint/2010/main" val="178822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6BD8C-4442-445B-BA58-C3C5D21FFBD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70AF8A2-594E-4D93-8431-B9CF7D6DD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848D9E-D6E6-4D4B-97D2-C834C302F0E8}"/>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5" name="Espace réservé du pied de page 4">
            <a:extLst>
              <a:ext uri="{FF2B5EF4-FFF2-40B4-BE49-F238E27FC236}">
                <a16:creationId xmlns:a16="http://schemas.microsoft.com/office/drawing/2014/main" id="{1929E694-8C75-41D0-A7BD-4DE515A8F2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71E5E-F177-46D5-A659-9E6076CC870B}"/>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40971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D6D2B-3318-4529-B86C-263D626A8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ABCA9BB-C91A-44F3-94CE-89C9232BD8F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FFB155-AA96-4D61-877F-8D84793322F9}"/>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5" name="Espace réservé du pied de page 4">
            <a:extLst>
              <a:ext uri="{FF2B5EF4-FFF2-40B4-BE49-F238E27FC236}">
                <a16:creationId xmlns:a16="http://schemas.microsoft.com/office/drawing/2014/main" id="{B59CD8A3-7E60-4856-8A51-B12E26B3DC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B9F996-2EC6-45C0-B19C-4DC0042418C4}"/>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59134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68B77E-6095-46E5-B7B1-44A248DC77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C69786F-E6FD-4E87-A80A-452C1D23C75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53A31D-C0B6-404A-BEB0-08A180C612A8}"/>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5" name="Espace réservé du pied de page 4">
            <a:extLst>
              <a:ext uri="{FF2B5EF4-FFF2-40B4-BE49-F238E27FC236}">
                <a16:creationId xmlns:a16="http://schemas.microsoft.com/office/drawing/2014/main" id="{015BE563-1FB8-4120-9F9F-3CF9DFE02D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E02F6B-4241-467E-B8E6-70D8F003FA5A}"/>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284495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D7508-F154-4890-BB08-781479AE6F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EFEAA4-20A2-45F1-BAB9-D1E42AB3F81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72D15E-DB50-49B2-9D72-3AB29511CE78}"/>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5" name="Espace réservé du pied de page 4">
            <a:extLst>
              <a:ext uri="{FF2B5EF4-FFF2-40B4-BE49-F238E27FC236}">
                <a16:creationId xmlns:a16="http://schemas.microsoft.com/office/drawing/2014/main" id="{3B2CED37-05A2-493D-9EEB-7571E0BEE4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648C4-3343-436F-961B-A23DF7D19054}"/>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290218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68A0C-0795-4258-B6A1-6A93BCBC801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7E7162-775D-4DC4-B42F-BDFD29184E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0F26322-8EE9-4FF4-AE83-8BD97E38E472}"/>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5" name="Espace réservé du pied de page 4">
            <a:extLst>
              <a:ext uri="{FF2B5EF4-FFF2-40B4-BE49-F238E27FC236}">
                <a16:creationId xmlns:a16="http://schemas.microsoft.com/office/drawing/2014/main" id="{D11E210D-CF55-4C60-A6C5-25910CDCE5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4A5697-1145-4AE0-BADE-5EF8D3C48C17}"/>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73230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0CF30-1294-4FE5-B832-4411D598E60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7F1604-CFFD-4F34-B592-06373753061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550900-C35F-499B-A052-37C272A2C55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F848E60-DBC7-4933-886F-85660FFFF050}"/>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6" name="Espace réservé du pied de page 5">
            <a:extLst>
              <a:ext uri="{FF2B5EF4-FFF2-40B4-BE49-F238E27FC236}">
                <a16:creationId xmlns:a16="http://schemas.microsoft.com/office/drawing/2014/main" id="{95A37C72-F990-469B-9CB6-3D17360E7D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840E19-D2AB-40A9-9FAE-42CB8A414134}"/>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367837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0493D-A116-4DAA-AD45-B134799B628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9EB0440-579C-4BA2-B1E8-56DA13F40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A36FEED-B4F1-46F2-AB16-39EC2B815D6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78AF56C-577B-4525-A210-70256B5044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51E03AF-F663-460F-8C2C-90994416D6D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054E56-F983-438B-B5BB-901C55537B06}"/>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8" name="Espace réservé du pied de page 7">
            <a:extLst>
              <a:ext uri="{FF2B5EF4-FFF2-40B4-BE49-F238E27FC236}">
                <a16:creationId xmlns:a16="http://schemas.microsoft.com/office/drawing/2014/main" id="{64A660E8-BDA1-4A14-9463-360B337B869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9111989-3C72-4A46-954C-DD4145B38A8A}"/>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230383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DA677-7902-4173-881D-1608F678792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1C7ECA9-B89B-4B4A-935C-73524619714F}"/>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4" name="Espace réservé du pied de page 3">
            <a:extLst>
              <a:ext uri="{FF2B5EF4-FFF2-40B4-BE49-F238E27FC236}">
                <a16:creationId xmlns:a16="http://schemas.microsoft.com/office/drawing/2014/main" id="{11D5180E-A846-40AA-9DBA-A113FFDD88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B3E8023-D962-4BE1-AFF5-F37E1B7C98A9}"/>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35670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9AC38F1-BD40-4171-A308-8C83948FF016}"/>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3" name="Espace réservé du pied de page 2">
            <a:extLst>
              <a:ext uri="{FF2B5EF4-FFF2-40B4-BE49-F238E27FC236}">
                <a16:creationId xmlns:a16="http://schemas.microsoft.com/office/drawing/2014/main" id="{210849B4-48FD-4FA5-9F32-C9AB55EB5FA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471EE90-C027-4A60-98AA-2FB6C30A5971}"/>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78634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684D5-A015-4AF4-A80F-93029C90E6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29422E-4E56-4E54-8F3A-4227DFA62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5678AA2-F1D9-4760-8AD3-F3FD104B5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4378529-DCC9-4EF9-AEAA-4B21E68D6FF2}"/>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6" name="Espace réservé du pied de page 5">
            <a:extLst>
              <a:ext uri="{FF2B5EF4-FFF2-40B4-BE49-F238E27FC236}">
                <a16:creationId xmlns:a16="http://schemas.microsoft.com/office/drawing/2014/main" id="{097FFE3C-1F2D-40F1-A67C-A9E95E8D60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329739-F03D-4C16-AAAE-1C365DA5B9D7}"/>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379079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1F7DA-D2DD-4B30-AA30-D62FEFADE4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6BB025-F866-4795-BBF7-0957222DD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B6CF00F-9550-47D9-8482-2161C5558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2956027-B298-4A07-9F2F-620CEDBDC6F3}"/>
              </a:ext>
            </a:extLst>
          </p:cNvPr>
          <p:cNvSpPr>
            <a:spLocks noGrp="1"/>
          </p:cNvSpPr>
          <p:nvPr>
            <p:ph type="dt" sz="half" idx="10"/>
          </p:nvPr>
        </p:nvSpPr>
        <p:spPr/>
        <p:txBody>
          <a:bodyPr/>
          <a:lstStyle/>
          <a:p>
            <a:fld id="{F02B4FF5-613F-4E3A-9562-4D4878505D9F}" type="datetimeFigureOut">
              <a:rPr lang="fr-FR" smtClean="0"/>
              <a:t>19/11/2020</a:t>
            </a:fld>
            <a:endParaRPr lang="fr-FR"/>
          </a:p>
        </p:txBody>
      </p:sp>
      <p:sp>
        <p:nvSpPr>
          <p:cNvPr id="6" name="Espace réservé du pied de page 5">
            <a:extLst>
              <a:ext uri="{FF2B5EF4-FFF2-40B4-BE49-F238E27FC236}">
                <a16:creationId xmlns:a16="http://schemas.microsoft.com/office/drawing/2014/main" id="{F71CE0DD-7C19-48F6-B2B7-4ADDF69A08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BE7560-16BE-4ED2-A55C-1A68144795AC}"/>
              </a:ext>
            </a:extLst>
          </p:cNvPr>
          <p:cNvSpPr>
            <a:spLocks noGrp="1"/>
          </p:cNvSpPr>
          <p:nvPr>
            <p:ph type="sldNum" sz="quarter" idx="12"/>
          </p:nvPr>
        </p:nvSpPr>
        <p:spPr/>
        <p:txBody>
          <a:bodyPr/>
          <a:lstStyle/>
          <a:p>
            <a:fld id="{A5BEA302-26AA-4108-BE78-186341B80B30}" type="slidenum">
              <a:rPr lang="fr-FR" smtClean="0"/>
              <a:t>‹N°›</a:t>
            </a:fld>
            <a:endParaRPr lang="fr-FR"/>
          </a:p>
        </p:txBody>
      </p:sp>
    </p:spTree>
    <p:extLst>
      <p:ext uri="{BB962C8B-B14F-4D97-AF65-F5344CB8AC3E}">
        <p14:creationId xmlns:p14="http://schemas.microsoft.com/office/powerpoint/2010/main" val="409337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6E99CB-D3F5-4ACD-8E04-573636EF9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53B704B-21A1-483E-93D4-6F660EFD8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7B0EA0-A7C6-4B2D-8D36-8CE72645C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B4FF5-613F-4E3A-9562-4D4878505D9F}" type="datetimeFigureOut">
              <a:rPr lang="fr-FR" smtClean="0"/>
              <a:t>19/11/2020</a:t>
            </a:fld>
            <a:endParaRPr lang="fr-FR"/>
          </a:p>
        </p:txBody>
      </p:sp>
      <p:sp>
        <p:nvSpPr>
          <p:cNvPr id="5" name="Espace réservé du pied de page 4">
            <a:extLst>
              <a:ext uri="{FF2B5EF4-FFF2-40B4-BE49-F238E27FC236}">
                <a16:creationId xmlns:a16="http://schemas.microsoft.com/office/drawing/2014/main" id="{B1A82686-3F10-421D-82D3-841861285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0F5B24-C553-45EF-A9D9-AA30FFA9B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EA302-26AA-4108-BE78-186341B80B30}" type="slidenum">
              <a:rPr lang="fr-FR" smtClean="0"/>
              <a:t>‹N°›</a:t>
            </a:fld>
            <a:endParaRPr lang="fr-FR"/>
          </a:p>
        </p:txBody>
      </p:sp>
    </p:spTree>
    <p:extLst>
      <p:ext uri="{BB962C8B-B14F-4D97-AF65-F5344CB8AC3E}">
        <p14:creationId xmlns:p14="http://schemas.microsoft.com/office/powerpoint/2010/main" val="300167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4B714-FA4E-4766-AF4A-414AAEB51912}"/>
              </a:ext>
            </a:extLst>
          </p:cNvPr>
          <p:cNvSpPr>
            <a:spLocks noGrp="1"/>
          </p:cNvSpPr>
          <p:nvPr>
            <p:ph type="ctrTitle"/>
          </p:nvPr>
        </p:nvSpPr>
        <p:spPr>
          <a:xfrm>
            <a:off x="1524000" y="529550"/>
            <a:ext cx="9144000" cy="955819"/>
          </a:xfrm>
        </p:spPr>
        <p:txBody>
          <a:bodyPr>
            <a:normAutofit/>
          </a:bodyPr>
          <a:lstStyle/>
          <a:p>
            <a:r>
              <a:rPr lang="fr-FR" sz="5400" dirty="0"/>
              <a:t>Lecture partagée de Laudato si</a:t>
            </a:r>
          </a:p>
        </p:txBody>
      </p:sp>
      <p:sp>
        <p:nvSpPr>
          <p:cNvPr id="4" name="ZoneTexte 3">
            <a:extLst>
              <a:ext uri="{FF2B5EF4-FFF2-40B4-BE49-F238E27FC236}">
                <a16:creationId xmlns:a16="http://schemas.microsoft.com/office/drawing/2014/main" id="{96EE07BA-2F2E-4004-AA58-547A8A4B4AB6}"/>
              </a:ext>
            </a:extLst>
          </p:cNvPr>
          <p:cNvSpPr txBox="1"/>
          <p:nvPr/>
        </p:nvSpPr>
        <p:spPr>
          <a:xfrm>
            <a:off x="609599" y="2473036"/>
            <a:ext cx="6310745" cy="3855414"/>
          </a:xfrm>
          <a:prstGeom prst="rect">
            <a:avLst/>
          </a:prstGeom>
          <a:noFill/>
        </p:spPr>
        <p:txBody>
          <a:bodyPr wrap="square" rtlCol="0">
            <a:spAutoFit/>
          </a:bodyPr>
          <a:lstStyle/>
          <a:p>
            <a:pPr marL="44450">
              <a:lnSpc>
                <a:spcPct val="107000"/>
              </a:lnSpc>
              <a:spcAft>
                <a:spcPts val="800"/>
              </a:spcAft>
              <a:tabLst>
                <a:tab pos="3041650" algn="l"/>
              </a:tabLst>
            </a:pPr>
            <a:r>
              <a:rPr lang="fr-F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Cycle 2020-2021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 QUI QUI SE PASSE DANS NOTRE</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MAISON</a:t>
            </a: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17-nov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L’EVANGILE DE LA CREATION			01-déc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RACINE HUMAINE DE LA CRISE ECOLOGIQUE 05-janv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ECOLOGIE INTEGRALE			26-janv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LIGNES D’ORIENTATION ET D’ACTION	16-mars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ET SPIRITUALITE ECOLOGIQUES	06-avr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4450">
              <a:lnSpc>
                <a:spcPct val="107000"/>
              </a:lnSpc>
              <a:spcAft>
                <a:spcPts val="800"/>
              </a:spcAft>
              <a:tabLst>
                <a:tab pos="3041650" algn="l"/>
              </a:tabLs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Célébration			20-avr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000" dirty="0"/>
          </a:p>
        </p:txBody>
      </p:sp>
      <p:sp>
        <p:nvSpPr>
          <p:cNvPr id="5" name="ZoneTexte 4">
            <a:extLst>
              <a:ext uri="{FF2B5EF4-FFF2-40B4-BE49-F238E27FC236}">
                <a16:creationId xmlns:a16="http://schemas.microsoft.com/office/drawing/2014/main" id="{6692C6CC-871D-473A-89F7-DC689BEA9D23}"/>
              </a:ext>
            </a:extLst>
          </p:cNvPr>
          <p:cNvSpPr txBox="1"/>
          <p:nvPr/>
        </p:nvSpPr>
        <p:spPr>
          <a:xfrm>
            <a:off x="7190508" y="2440769"/>
            <a:ext cx="4391891" cy="3046988"/>
          </a:xfrm>
          <a:prstGeom prst="rect">
            <a:avLst/>
          </a:prstGeom>
          <a:solidFill>
            <a:schemeClr val="accent4">
              <a:lumMod val="40000"/>
              <a:lumOff val="60000"/>
            </a:schemeClr>
          </a:solidFill>
        </p:spPr>
        <p:txBody>
          <a:bodyPr wrap="square" rtlCol="0">
            <a:spAutoFit/>
          </a:bodyPr>
          <a:lstStyle/>
          <a:p>
            <a:r>
              <a:rPr lang="fr-FR" sz="2400" dirty="0"/>
              <a:t>Ressources</a:t>
            </a:r>
          </a:p>
          <a:p>
            <a:endParaRPr lang="fr-FR" sz="2400" dirty="0"/>
          </a:p>
          <a:p>
            <a:r>
              <a:rPr lang="fr-FR" sz="2400" dirty="0"/>
              <a:t>Page Eglise verte https://diocese44.fr/dossiers/eglise-verte/</a:t>
            </a:r>
          </a:p>
          <a:p>
            <a:endParaRPr lang="fr-FR" sz="2400" dirty="0"/>
          </a:p>
          <a:p>
            <a:r>
              <a:rPr lang="fr-FR" sz="2400" dirty="0"/>
              <a:t>Emissions radio fidélité</a:t>
            </a:r>
          </a:p>
          <a:p>
            <a:r>
              <a:rPr lang="pt-BR" sz="2400" b="1" dirty="0"/>
              <a:t>Ma 13h20 ; Ve 13h20 ; Di 12h03</a:t>
            </a:r>
            <a:endParaRPr lang="fr-FR" sz="2400" dirty="0"/>
          </a:p>
        </p:txBody>
      </p:sp>
    </p:spTree>
    <p:extLst>
      <p:ext uri="{BB962C8B-B14F-4D97-AF65-F5344CB8AC3E}">
        <p14:creationId xmlns:p14="http://schemas.microsoft.com/office/powerpoint/2010/main" val="212636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46C913-DE1A-4F96-A2C5-977E85206D0E}"/>
              </a:ext>
            </a:extLst>
          </p:cNvPr>
          <p:cNvSpPr/>
          <p:nvPr/>
        </p:nvSpPr>
        <p:spPr>
          <a:xfrm>
            <a:off x="838200" y="4700173"/>
            <a:ext cx="5181600" cy="1815882"/>
          </a:xfrm>
          <a:prstGeom prst="rect">
            <a:avLst/>
          </a:prstGeom>
          <a:solidFill>
            <a:schemeClr val="accent4">
              <a:lumMod val="40000"/>
              <a:lumOff val="60000"/>
            </a:schemeClr>
          </a:solidFill>
        </p:spPr>
        <p:txBody>
          <a:bodyPr wrap="square">
            <a:spAutoFit/>
          </a:bodyPr>
          <a:lstStyle/>
          <a:p>
            <a:pPr>
              <a:spcAft>
                <a:spcPts val="0"/>
              </a:spcAft>
            </a:pPr>
            <a:r>
              <a:rPr lang="fr-FR" sz="2800" dirty="0"/>
              <a:t>36 Dans le cas de la disparition ou de graves dommages à certaines espèces, nous parlons de va­leurs qui excèdent tout calcul. </a:t>
            </a:r>
          </a:p>
        </p:txBody>
      </p:sp>
      <p:sp>
        <p:nvSpPr>
          <p:cNvPr id="2" name="Titre 1">
            <a:extLst>
              <a:ext uri="{FF2B5EF4-FFF2-40B4-BE49-F238E27FC236}">
                <a16:creationId xmlns:a16="http://schemas.microsoft.com/office/drawing/2014/main" id="{E0E05A75-6821-4F0B-BD3A-1A933C499B98}"/>
              </a:ext>
            </a:extLst>
          </p:cNvPr>
          <p:cNvSpPr>
            <a:spLocks noGrp="1"/>
          </p:cNvSpPr>
          <p:nvPr>
            <p:ph type="title"/>
          </p:nvPr>
        </p:nvSpPr>
        <p:spPr/>
        <p:txBody>
          <a:bodyPr/>
          <a:lstStyle/>
          <a:p>
            <a:pPr algn="ctr"/>
            <a:r>
              <a:rPr lang="fr-FR" dirty="0"/>
              <a:t>3 - La question de l’eau, les limites</a:t>
            </a:r>
          </a:p>
        </p:txBody>
      </p:sp>
      <p:sp>
        <p:nvSpPr>
          <p:cNvPr id="3" name="Espace réservé du contenu 2">
            <a:extLst>
              <a:ext uri="{FF2B5EF4-FFF2-40B4-BE49-F238E27FC236}">
                <a16:creationId xmlns:a16="http://schemas.microsoft.com/office/drawing/2014/main" id="{AB7A6B23-0758-4C48-91D6-AD97BBB69EC7}"/>
              </a:ext>
            </a:extLst>
          </p:cNvPr>
          <p:cNvSpPr>
            <a:spLocks noGrp="1"/>
          </p:cNvSpPr>
          <p:nvPr>
            <p:ph sz="half" idx="1"/>
          </p:nvPr>
        </p:nvSpPr>
        <p:spPr>
          <a:xfrm>
            <a:off x="838200" y="1825625"/>
            <a:ext cx="5181600" cy="2460625"/>
          </a:xfrm>
          <a:solidFill>
            <a:schemeClr val="accent4">
              <a:lumMod val="40000"/>
              <a:lumOff val="60000"/>
            </a:schemeClr>
          </a:solidFill>
        </p:spPr>
        <p:txBody>
          <a:bodyPr>
            <a:normAutofit/>
          </a:bodyPr>
          <a:lstStyle/>
          <a:p>
            <a:r>
              <a:rPr lang="fr-FR" dirty="0"/>
              <a:t>27 Déjà les limites maximales d’exploitation de la planète ont été dé­passées, sans que nous ayons résolu le problème de la pauvreté. </a:t>
            </a:r>
          </a:p>
        </p:txBody>
      </p:sp>
      <p:sp>
        <p:nvSpPr>
          <p:cNvPr id="7" name="Espace réservé du contenu 2">
            <a:extLst>
              <a:ext uri="{FF2B5EF4-FFF2-40B4-BE49-F238E27FC236}">
                <a16:creationId xmlns:a16="http://schemas.microsoft.com/office/drawing/2014/main" id="{14BC6ECC-17B2-473E-A321-42F2A50C31EE}"/>
              </a:ext>
            </a:extLst>
          </p:cNvPr>
          <p:cNvSpPr>
            <a:spLocks noGrp="1"/>
          </p:cNvSpPr>
          <p:nvPr>
            <p:ph sz="half" idx="2"/>
          </p:nvPr>
        </p:nvSpPr>
        <p:spPr>
          <a:xfrm>
            <a:off x="6172200" y="1825625"/>
            <a:ext cx="5181600" cy="4667250"/>
          </a:xfrm>
          <a:solidFill>
            <a:schemeClr val="accent4">
              <a:lumMod val="40000"/>
              <a:lumOff val="60000"/>
            </a:schemeClr>
          </a:solidFill>
        </p:spPr>
        <p:txBody>
          <a:bodyPr>
            <a:normAutofit/>
          </a:bodyPr>
          <a:lstStyle/>
          <a:p>
            <a:r>
              <a:rPr lang="fr-FR" sz="3600" dirty="0"/>
              <a:t>33 il ne suffit pas de penser aux diffé­rentes espèces seulement comme à d’éventuelles ‘‘ressources’’ exploitables, en oubliant qu’elles ont une valeur en elles-mêmes. […] </a:t>
            </a:r>
          </a:p>
          <a:p>
            <a:pPr marL="0" indent="0">
              <a:buNone/>
            </a:pPr>
            <a:endParaRPr lang="fr-FR" sz="3600" dirty="0"/>
          </a:p>
        </p:txBody>
      </p:sp>
    </p:spTree>
    <p:extLst>
      <p:ext uri="{BB962C8B-B14F-4D97-AF65-F5344CB8AC3E}">
        <p14:creationId xmlns:p14="http://schemas.microsoft.com/office/powerpoint/2010/main" val="78315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D113600-72B8-4533-BC50-E68117629E7B}"/>
              </a:ext>
            </a:extLst>
          </p:cNvPr>
          <p:cNvPicPr>
            <a:picLocks noChangeAspect="1"/>
          </p:cNvPicPr>
          <p:nvPr/>
        </p:nvPicPr>
        <p:blipFill rotWithShape="1">
          <a:blip r:embed="rId3"/>
          <a:srcRect l="28167" r="28834"/>
          <a:stretch/>
        </p:blipFill>
        <p:spPr>
          <a:xfrm>
            <a:off x="3542513" y="0"/>
            <a:ext cx="6835495" cy="6782664"/>
          </a:xfrm>
          <a:prstGeom prst="rect">
            <a:avLst/>
          </a:prstGeom>
        </p:spPr>
      </p:pic>
      <p:sp>
        <p:nvSpPr>
          <p:cNvPr id="2" name="ZoneTexte 1">
            <a:extLst>
              <a:ext uri="{FF2B5EF4-FFF2-40B4-BE49-F238E27FC236}">
                <a16:creationId xmlns:a16="http://schemas.microsoft.com/office/drawing/2014/main" id="{6CB19241-813D-4FD2-AB2E-44AB81AE7363}"/>
              </a:ext>
            </a:extLst>
          </p:cNvPr>
          <p:cNvSpPr txBox="1"/>
          <p:nvPr/>
        </p:nvSpPr>
        <p:spPr>
          <a:xfrm rot="4776175">
            <a:off x="9021785" y="2740055"/>
            <a:ext cx="1219200" cy="461665"/>
          </a:xfrm>
          <a:prstGeom prst="rect">
            <a:avLst/>
          </a:prstGeom>
          <a:solidFill>
            <a:schemeClr val="tx1"/>
          </a:solidFill>
        </p:spPr>
        <p:txBody>
          <a:bodyPr wrap="square" rtlCol="0">
            <a:spAutoFit/>
          </a:bodyPr>
          <a:lstStyle/>
          <a:p>
            <a:r>
              <a:rPr lang="fr-FR" sz="2400" b="1" dirty="0">
                <a:solidFill>
                  <a:schemeClr val="bg1"/>
                </a:solidFill>
              </a:rPr>
              <a:t>Ozone  </a:t>
            </a:r>
          </a:p>
        </p:txBody>
      </p:sp>
      <p:sp>
        <p:nvSpPr>
          <p:cNvPr id="4" name="ZoneTexte 3">
            <a:extLst>
              <a:ext uri="{FF2B5EF4-FFF2-40B4-BE49-F238E27FC236}">
                <a16:creationId xmlns:a16="http://schemas.microsoft.com/office/drawing/2014/main" id="{5765B941-1ABE-4FFE-991C-943ADFC498DB}"/>
              </a:ext>
            </a:extLst>
          </p:cNvPr>
          <p:cNvSpPr txBox="1"/>
          <p:nvPr/>
        </p:nvSpPr>
        <p:spPr>
          <a:xfrm rot="18394699">
            <a:off x="8636947" y="4535442"/>
            <a:ext cx="1419314" cy="461665"/>
          </a:xfrm>
          <a:prstGeom prst="rect">
            <a:avLst/>
          </a:prstGeom>
          <a:solidFill>
            <a:schemeClr val="tx1"/>
          </a:solidFill>
        </p:spPr>
        <p:txBody>
          <a:bodyPr wrap="square" rtlCol="0">
            <a:spAutoFit/>
          </a:bodyPr>
          <a:lstStyle/>
          <a:p>
            <a:r>
              <a:rPr lang="fr-FR" sz="2400" b="1" dirty="0">
                <a:solidFill>
                  <a:schemeClr val="bg1"/>
                </a:solidFill>
              </a:rPr>
              <a:t>Aérosols</a:t>
            </a:r>
          </a:p>
        </p:txBody>
      </p:sp>
      <p:sp>
        <p:nvSpPr>
          <p:cNvPr id="6" name="ZoneTexte 5">
            <a:extLst>
              <a:ext uri="{FF2B5EF4-FFF2-40B4-BE49-F238E27FC236}">
                <a16:creationId xmlns:a16="http://schemas.microsoft.com/office/drawing/2014/main" id="{EA27C2A1-CEDF-4228-B2F8-D77E53FCE28E}"/>
              </a:ext>
            </a:extLst>
          </p:cNvPr>
          <p:cNvSpPr txBox="1"/>
          <p:nvPr/>
        </p:nvSpPr>
        <p:spPr>
          <a:xfrm rot="1630925">
            <a:off x="5212214" y="5615897"/>
            <a:ext cx="1640466" cy="830997"/>
          </a:xfrm>
          <a:prstGeom prst="rect">
            <a:avLst/>
          </a:prstGeom>
          <a:solidFill>
            <a:schemeClr val="tx1"/>
          </a:solidFill>
        </p:spPr>
        <p:txBody>
          <a:bodyPr wrap="square" rtlCol="0">
            <a:spAutoFit/>
          </a:bodyPr>
          <a:lstStyle/>
          <a:p>
            <a:r>
              <a:rPr lang="fr-FR" sz="2400" b="1" dirty="0">
                <a:solidFill>
                  <a:schemeClr val="bg1"/>
                </a:solidFill>
              </a:rPr>
              <a:t>Azote et phosphore</a:t>
            </a:r>
          </a:p>
        </p:txBody>
      </p:sp>
      <p:sp>
        <p:nvSpPr>
          <p:cNvPr id="7" name="ZoneTexte 6">
            <a:extLst>
              <a:ext uri="{FF2B5EF4-FFF2-40B4-BE49-F238E27FC236}">
                <a16:creationId xmlns:a16="http://schemas.microsoft.com/office/drawing/2014/main" id="{CE821AE8-4A84-4AE1-AF5A-9C2B8CD2E210}"/>
              </a:ext>
            </a:extLst>
          </p:cNvPr>
          <p:cNvSpPr txBox="1"/>
          <p:nvPr/>
        </p:nvSpPr>
        <p:spPr>
          <a:xfrm rot="3403190">
            <a:off x="3967247" y="4535443"/>
            <a:ext cx="1640466" cy="461665"/>
          </a:xfrm>
          <a:prstGeom prst="rect">
            <a:avLst/>
          </a:prstGeom>
          <a:solidFill>
            <a:schemeClr val="tx1"/>
          </a:solidFill>
        </p:spPr>
        <p:txBody>
          <a:bodyPr wrap="square" rtlCol="0">
            <a:spAutoFit/>
          </a:bodyPr>
          <a:lstStyle/>
          <a:p>
            <a:r>
              <a:rPr lang="fr-FR" sz="2400" b="1" dirty="0">
                <a:solidFill>
                  <a:schemeClr val="bg1"/>
                </a:solidFill>
              </a:rPr>
              <a:t>Eau douce</a:t>
            </a:r>
          </a:p>
        </p:txBody>
      </p:sp>
      <p:sp>
        <p:nvSpPr>
          <p:cNvPr id="8" name="ZoneTexte 7">
            <a:extLst>
              <a:ext uri="{FF2B5EF4-FFF2-40B4-BE49-F238E27FC236}">
                <a16:creationId xmlns:a16="http://schemas.microsoft.com/office/drawing/2014/main" id="{FA51CBBD-28FA-4DB4-AEAB-C685DC974086}"/>
              </a:ext>
            </a:extLst>
          </p:cNvPr>
          <p:cNvSpPr txBox="1"/>
          <p:nvPr/>
        </p:nvSpPr>
        <p:spPr>
          <a:xfrm rot="16661163">
            <a:off x="3464600" y="2533617"/>
            <a:ext cx="1640466" cy="830997"/>
          </a:xfrm>
          <a:prstGeom prst="rect">
            <a:avLst/>
          </a:prstGeom>
          <a:solidFill>
            <a:schemeClr val="tx1"/>
          </a:solidFill>
        </p:spPr>
        <p:txBody>
          <a:bodyPr wrap="square" rtlCol="0">
            <a:spAutoFit/>
          </a:bodyPr>
          <a:lstStyle/>
          <a:p>
            <a:r>
              <a:rPr lang="fr-FR" sz="2400" b="1" dirty="0">
                <a:solidFill>
                  <a:schemeClr val="bg1"/>
                </a:solidFill>
              </a:rPr>
              <a:t>Utilisation des sols</a:t>
            </a:r>
          </a:p>
        </p:txBody>
      </p:sp>
      <p:sp>
        <p:nvSpPr>
          <p:cNvPr id="9" name="ZoneTexte 8">
            <a:extLst>
              <a:ext uri="{FF2B5EF4-FFF2-40B4-BE49-F238E27FC236}">
                <a16:creationId xmlns:a16="http://schemas.microsoft.com/office/drawing/2014/main" id="{7D7B9423-FEEB-4E63-B1FE-383352355CFE}"/>
              </a:ext>
            </a:extLst>
          </p:cNvPr>
          <p:cNvSpPr txBox="1"/>
          <p:nvPr/>
        </p:nvSpPr>
        <p:spPr>
          <a:xfrm rot="18843470">
            <a:off x="4572279" y="1050450"/>
            <a:ext cx="1737672" cy="461665"/>
          </a:xfrm>
          <a:prstGeom prst="rect">
            <a:avLst/>
          </a:prstGeom>
          <a:solidFill>
            <a:schemeClr val="tx1"/>
          </a:solidFill>
        </p:spPr>
        <p:txBody>
          <a:bodyPr wrap="square" rtlCol="0">
            <a:spAutoFit/>
          </a:bodyPr>
          <a:lstStyle/>
          <a:p>
            <a:r>
              <a:rPr lang="fr-FR" sz="2400" b="1" dirty="0">
                <a:solidFill>
                  <a:schemeClr val="bg1"/>
                </a:solidFill>
              </a:rPr>
              <a:t>Biodiversité</a:t>
            </a:r>
          </a:p>
        </p:txBody>
      </p:sp>
      <p:sp>
        <p:nvSpPr>
          <p:cNvPr id="10" name="ZoneTexte 9">
            <a:extLst>
              <a:ext uri="{FF2B5EF4-FFF2-40B4-BE49-F238E27FC236}">
                <a16:creationId xmlns:a16="http://schemas.microsoft.com/office/drawing/2014/main" id="{A615FB36-D07D-4A22-A0D5-379FA43598A5}"/>
              </a:ext>
            </a:extLst>
          </p:cNvPr>
          <p:cNvSpPr txBox="1"/>
          <p:nvPr/>
        </p:nvSpPr>
        <p:spPr>
          <a:xfrm rot="2408794">
            <a:off x="8016697" y="1054469"/>
            <a:ext cx="1640466" cy="830997"/>
          </a:xfrm>
          <a:prstGeom prst="rect">
            <a:avLst/>
          </a:prstGeom>
          <a:solidFill>
            <a:schemeClr val="tx1"/>
          </a:solidFill>
        </p:spPr>
        <p:txBody>
          <a:bodyPr wrap="square" rtlCol="0">
            <a:spAutoFit/>
          </a:bodyPr>
          <a:lstStyle/>
          <a:p>
            <a:r>
              <a:rPr lang="fr-FR" sz="2400" b="1" dirty="0">
                <a:solidFill>
                  <a:schemeClr val="bg1"/>
                </a:solidFill>
              </a:rPr>
              <a:t>Polluants chimiques</a:t>
            </a:r>
          </a:p>
        </p:txBody>
      </p:sp>
    </p:spTree>
    <p:extLst>
      <p:ext uri="{BB962C8B-B14F-4D97-AF65-F5344CB8AC3E}">
        <p14:creationId xmlns:p14="http://schemas.microsoft.com/office/powerpoint/2010/main" val="20546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98027-D958-461F-8B83-78A63F3262DB}"/>
              </a:ext>
            </a:extLst>
          </p:cNvPr>
          <p:cNvSpPr>
            <a:spLocks noGrp="1"/>
          </p:cNvSpPr>
          <p:nvPr>
            <p:ph type="title"/>
          </p:nvPr>
        </p:nvSpPr>
        <p:spPr/>
        <p:txBody>
          <a:bodyPr/>
          <a:lstStyle/>
          <a:p>
            <a:pPr algn="ctr"/>
            <a:r>
              <a:rPr lang="fr-FR" dirty="0"/>
              <a:t>Questions </a:t>
            </a:r>
          </a:p>
        </p:txBody>
      </p:sp>
      <p:sp>
        <p:nvSpPr>
          <p:cNvPr id="3" name="Espace réservé du contenu 2">
            <a:extLst>
              <a:ext uri="{FF2B5EF4-FFF2-40B4-BE49-F238E27FC236}">
                <a16:creationId xmlns:a16="http://schemas.microsoft.com/office/drawing/2014/main" id="{AAFA5989-899F-41DC-B998-B0AFE94D3BBF}"/>
              </a:ext>
            </a:extLst>
          </p:cNvPr>
          <p:cNvSpPr>
            <a:spLocks noGrp="1"/>
          </p:cNvSpPr>
          <p:nvPr>
            <p:ph sz="half" idx="1"/>
          </p:nvPr>
        </p:nvSpPr>
        <p:spPr/>
        <p:txBody>
          <a:bodyPr/>
          <a:lstStyle/>
          <a:p>
            <a:r>
              <a:rPr lang="fr-FR" b="1" dirty="0">
                <a:solidFill>
                  <a:schemeClr val="accent1">
                    <a:lumMod val="75000"/>
                  </a:schemeClr>
                </a:solidFill>
              </a:rPr>
              <a:t>Quelle est ma consommation d’eau ?</a:t>
            </a:r>
          </a:p>
          <a:p>
            <a:r>
              <a:rPr lang="fr-FR" b="1" dirty="0">
                <a:solidFill>
                  <a:schemeClr val="accent1">
                    <a:lumMod val="75000"/>
                  </a:schemeClr>
                </a:solidFill>
              </a:rPr>
              <a:t>De transport</a:t>
            </a:r>
          </a:p>
          <a:p>
            <a:r>
              <a:rPr lang="fr-FR" b="1" dirty="0">
                <a:solidFill>
                  <a:schemeClr val="accent1">
                    <a:lumMod val="75000"/>
                  </a:schemeClr>
                </a:solidFill>
              </a:rPr>
              <a:t>Quelles sont mes émissions de CO</a:t>
            </a:r>
            <a:r>
              <a:rPr lang="fr-FR" b="1" baseline="-25000" dirty="0">
                <a:solidFill>
                  <a:schemeClr val="accent1">
                    <a:lumMod val="75000"/>
                  </a:schemeClr>
                </a:solidFill>
              </a:rPr>
              <a:t>2</a:t>
            </a:r>
          </a:p>
        </p:txBody>
      </p:sp>
      <p:sp>
        <p:nvSpPr>
          <p:cNvPr id="4" name="Espace réservé du contenu 3">
            <a:extLst>
              <a:ext uri="{FF2B5EF4-FFF2-40B4-BE49-F238E27FC236}">
                <a16:creationId xmlns:a16="http://schemas.microsoft.com/office/drawing/2014/main" id="{FE4CC6B4-7161-4E53-A107-BC63074D3BF8}"/>
              </a:ext>
            </a:extLst>
          </p:cNvPr>
          <p:cNvSpPr>
            <a:spLocks noGrp="1"/>
          </p:cNvSpPr>
          <p:nvPr>
            <p:ph sz="half" idx="2"/>
          </p:nvPr>
        </p:nvSpPr>
        <p:spPr/>
        <p:txBody>
          <a:bodyPr/>
          <a:lstStyle/>
          <a:p>
            <a:r>
              <a:rPr lang="fr-FR" b="1" dirty="0">
                <a:solidFill>
                  <a:schemeClr val="accent1">
                    <a:lumMod val="75000"/>
                  </a:schemeClr>
                </a:solidFill>
              </a:rPr>
              <a:t>La nature : esthétique, utilitaire, éthique ?</a:t>
            </a:r>
          </a:p>
          <a:p>
            <a:r>
              <a:rPr lang="fr-FR" b="1" dirty="0">
                <a:solidFill>
                  <a:schemeClr val="accent1">
                    <a:lumMod val="75000"/>
                  </a:schemeClr>
                </a:solidFill>
              </a:rPr>
              <a:t>Peut-on se satisfaire de réduire ou compenser ?</a:t>
            </a:r>
          </a:p>
          <a:p>
            <a:endParaRPr lang="fr-FR" dirty="0"/>
          </a:p>
        </p:txBody>
      </p:sp>
    </p:spTree>
    <p:extLst>
      <p:ext uri="{BB962C8B-B14F-4D97-AF65-F5344CB8AC3E}">
        <p14:creationId xmlns:p14="http://schemas.microsoft.com/office/powerpoint/2010/main" val="362548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44CBD-AFBF-4223-B45F-44A0622DB1EB}"/>
              </a:ext>
            </a:extLst>
          </p:cNvPr>
          <p:cNvSpPr>
            <a:spLocks noGrp="1"/>
          </p:cNvSpPr>
          <p:nvPr>
            <p:ph type="title"/>
          </p:nvPr>
        </p:nvSpPr>
        <p:spPr/>
        <p:txBody>
          <a:bodyPr/>
          <a:lstStyle/>
          <a:p>
            <a:pPr algn="ctr"/>
            <a:r>
              <a:rPr lang="fr-FR" dirty="0"/>
              <a:t>4 - Détérioration de la qualité de la vie humaine et dégradation sociale </a:t>
            </a:r>
          </a:p>
        </p:txBody>
      </p:sp>
      <p:sp>
        <p:nvSpPr>
          <p:cNvPr id="3" name="Espace réservé du contenu 2">
            <a:extLst>
              <a:ext uri="{FF2B5EF4-FFF2-40B4-BE49-F238E27FC236}">
                <a16:creationId xmlns:a16="http://schemas.microsoft.com/office/drawing/2014/main" id="{E2A4CC31-B01F-4ECD-8EDF-EF415721322B}"/>
              </a:ext>
            </a:extLst>
          </p:cNvPr>
          <p:cNvSpPr>
            <a:spLocks noGrp="1"/>
          </p:cNvSpPr>
          <p:nvPr>
            <p:ph sz="half" idx="1"/>
          </p:nvPr>
        </p:nvSpPr>
        <p:spPr>
          <a:solidFill>
            <a:schemeClr val="accent4">
              <a:lumMod val="40000"/>
              <a:lumOff val="60000"/>
            </a:schemeClr>
          </a:solidFill>
        </p:spPr>
        <p:txBody>
          <a:bodyPr>
            <a:normAutofit/>
          </a:bodyPr>
          <a:lstStyle/>
          <a:p>
            <a:r>
              <a:rPr lang="fr-FR" sz="3200" dirty="0"/>
              <a:t>44 Les habitants de cette planète ne sont pas faits pour vivre en étant toujours plus envahis par le ciment, l’asphalte, le verre et les métaux, privés du contact physique avec la nature. </a:t>
            </a:r>
          </a:p>
          <a:p>
            <a:endParaRPr lang="fr-FR" sz="3200" dirty="0"/>
          </a:p>
        </p:txBody>
      </p:sp>
      <p:sp>
        <p:nvSpPr>
          <p:cNvPr id="4" name="Espace réservé du contenu 3">
            <a:extLst>
              <a:ext uri="{FF2B5EF4-FFF2-40B4-BE49-F238E27FC236}">
                <a16:creationId xmlns:a16="http://schemas.microsoft.com/office/drawing/2014/main" id="{66370935-1A6B-44F2-BC36-9F2394C434A0}"/>
              </a:ext>
            </a:extLst>
          </p:cNvPr>
          <p:cNvSpPr>
            <a:spLocks noGrp="1"/>
          </p:cNvSpPr>
          <p:nvPr>
            <p:ph sz="half" idx="2"/>
          </p:nvPr>
        </p:nvSpPr>
        <p:spPr>
          <a:solidFill>
            <a:schemeClr val="accent4">
              <a:lumMod val="40000"/>
              <a:lumOff val="60000"/>
            </a:schemeClr>
          </a:solidFill>
        </p:spPr>
        <p:txBody>
          <a:bodyPr>
            <a:normAutofit/>
          </a:bodyPr>
          <a:lstStyle/>
          <a:p>
            <a:r>
              <a:rPr lang="fr-FR" sz="3200" dirty="0"/>
              <a:t>47 des moyens de communication sociale et du monde digital, qui, en devenant omniprésentes, ne favorisent pas le développement d’une capacité de vivre avec sagesse... </a:t>
            </a:r>
          </a:p>
          <a:p>
            <a:endParaRPr lang="fr-FR" sz="3200" dirty="0"/>
          </a:p>
        </p:txBody>
      </p:sp>
    </p:spTree>
    <p:extLst>
      <p:ext uri="{BB962C8B-B14F-4D97-AF65-F5344CB8AC3E}">
        <p14:creationId xmlns:p14="http://schemas.microsoft.com/office/powerpoint/2010/main" val="282551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5" name="Espace réservé du contenu 5">
            <a:extLst>
              <a:ext uri="{FF2B5EF4-FFF2-40B4-BE49-F238E27FC236}">
                <a16:creationId xmlns:a16="http://schemas.microsoft.com/office/drawing/2014/main" id="{B0784FA4-88DE-4596-8EFE-EDC7B4047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990" y="-37345"/>
            <a:ext cx="9539665" cy="6895345"/>
          </a:xfrm>
          <a:prstGeom prst="rect">
            <a:avLst/>
          </a:prstGeom>
        </p:spPr>
      </p:pic>
      <p:sp>
        <p:nvSpPr>
          <p:cNvPr id="2" name="ZoneTexte 1">
            <a:extLst>
              <a:ext uri="{FF2B5EF4-FFF2-40B4-BE49-F238E27FC236}">
                <a16:creationId xmlns:a16="http://schemas.microsoft.com/office/drawing/2014/main" id="{65409BD0-4E81-45F6-B1F1-E0F44B9FF3EB}"/>
              </a:ext>
            </a:extLst>
          </p:cNvPr>
          <p:cNvSpPr txBox="1"/>
          <p:nvPr/>
        </p:nvSpPr>
        <p:spPr>
          <a:xfrm>
            <a:off x="171449" y="5429250"/>
            <a:ext cx="6265209" cy="584775"/>
          </a:xfrm>
          <a:prstGeom prst="rect">
            <a:avLst/>
          </a:prstGeom>
          <a:noFill/>
        </p:spPr>
        <p:txBody>
          <a:bodyPr wrap="square" rtlCol="0">
            <a:spAutoFit/>
          </a:bodyPr>
          <a:lstStyle/>
          <a:p>
            <a:r>
              <a:rPr lang="fr-FR" sz="3200" b="1" dirty="0">
                <a:solidFill>
                  <a:schemeClr val="bg1"/>
                </a:solidFill>
              </a:rPr>
              <a:t>1 département tous les 7 à 10  ans</a:t>
            </a:r>
          </a:p>
        </p:txBody>
      </p:sp>
    </p:spTree>
    <p:extLst>
      <p:ext uri="{BB962C8B-B14F-4D97-AF65-F5344CB8AC3E}">
        <p14:creationId xmlns:p14="http://schemas.microsoft.com/office/powerpoint/2010/main" val="33994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335F2-BB63-42BE-81BE-B861EB5FC10A}"/>
              </a:ext>
            </a:extLst>
          </p:cNvPr>
          <p:cNvSpPr>
            <a:spLocks noGrp="1"/>
          </p:cNvSpPr>
          <p:nvPr>
            <p:ph type="title"/>
          </p:nvPr>
        </p:nvSpPr>
        <p:spPr/>
        <p:txBody>
          <a:bodyPr/>
          <a:lstStyle/>
          <a:p>
            <a:pPr algn="ctr"/>
            <a:r>
              <a:rPr lang="fr-FR" dirty="0"/>
              <a:t>Questions </a:t>
            </a:r>
          </a:p>
        </p:txBody>
      </p:sp>
      <p:sp>
        <p:nvSpPr>
          <p:cNvPr id="3" name="Espace réservé du contenu 2">
            <a:extLst>
              <a:ext uri="{FF2B5EF4-FFF2-40B4-BE49-F238E27FC236}">
                <a16:creationId xmlns:a16="http://schemas.microsoft.com/office/drawing/2014/main" id="{E0D39467-763F-485D-AE2C-83A1FB59F9E5}"/>
              </a:ext>
            </a:extLst>
          </p:cNvPr>
          <p:cNvSpPr>
            <a:spLocks noGrp="1"/>
          </p:cNvSpPr>
          <p:nvPr>
            <p:ph sz="half" idx="1"/>
          </p:nvPr>
        </p:nvSpPr>
        <p:spPr/>
        <p:txBody>
          <a:bodyPr/>
          <a:lstStyle/>
          <a:p>
            <a:r>
              <a:rPr lang="fr-FR" b="1" dirty="0">
                <a:solidFill>
                  <a:schemeClr val="accent1"/>
                </a:solidFill>
              </a:rPr>
              <a:t>La croissance des agglomérations est-elle sans limite ?</a:t>
            </a:r>
          </a:p>
          <a:p>
            <a:r>
              <a:rPr lang="fr-FR" b="1" dirty="0">
                <a:solidFill>
                  <a:schemeClr val="accent1"/>
                </a:solidFill>
              </a:rPr>
              <a:t>La répartition de la population peut-elle être différente ? (LS 50)</a:t>
            </a:r>
          </a:p>
          <a:p>
            <a:endParaRPr lang="fr-FR" b="1" dirty="0">
              <a:solidFill>
                <a:schemeClr val="accent1"/>
              </a:solidFill>
            </a:endParaRPr>
          </a:p>
          <a:p>
            <a:endParaRPr lang="fr-FR" dirty="0"/>
          </a:p>
        </p:txBody>
      </p:sp>
      <p:sp>
        <p:nvSpPr>
          <p:cNvPr id="4" name="Espace réservé du contenu 3">
            <a:extLst>
              <a:ext uri="{FF2B5EF4-FFF2-40B4-BE49-F238E27FC236}">
                <a16:creationId xmlns:a16="http://schemas.microsoft.com/office/drawing/2014/main" id="{C3B372B3-FF35-4927-8550-5413F892CAC2}"/>
              </a:ext>
            </a:extLst>
          </p:cNvPr>
          <p:cNvSpPr>
            <a:spLocks noGrp="1"/>
          </p:cNvSpPr>
          <p:nvPr>
            <p:ph sz="half" idx="2"/>
          </p:nvPr>
        </p:nvSpPr>
        <p:spPr/>
        <p:txBody>
          <a:bodyPr/>
          <a:lstStyle/>
          <a:p>
            <a:r>
              <a:rPr lang="fr-FR" b="1" dirty="0">
                <a:solidFill>
                  <a:schemeClr val="accent1"/>
                </a:solidFill>
              </a:rPr>
              <a:t>Les réseaux sociaux et internet améliorent-ils la communication ? </a:t>
            </a:r>
          </a:p>
          <a:p>
            <a:r>
              <a:rPr lang="fr-FR" b="1" dirty="0">
                <a:solidFill>
                  <a:schemeClr val="accent1"/>
                </a:solidFill>
              </a:rPr>
              <a:t>les relations ?</a:t>
            </a:r>
          </a:p>
          <a:p>
            <a:r>
              <a:rPr lang="fr-FR" b="1" dirty="0">
                <a:solidFill>
                  <a:schemeClr val="accent1"/>
                </a:solidFill>
              </a:rPr>
              <a:t>La 5G est-elle un progrès ?</a:t>
            </a:r>
          </a:p>
        </p:txBody>
      </p:sp>
    </p:spTree>
    <p:extLst>
      <p:ext uri="{BB962C8B-B14F-4D97-AF65-F5344CB8AC3E}">
        <p14:creationId xmlns:p14="http://schemas.microsoft.com/office/powerpoint/2010/main" val="259566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9B94C-5BE9-47B8-B365-28B0E9847A0D}"/>
              </a:ext>
            </a:extLst>
          </p:cNvPr>
          <p:cNvSpPr>
            <a:spLocks noGrp="1"/>
          </p:cNvSpPr>
          <p:nvPr>
            <p:ph type="title"/>
          </p:nvPr>
        </p:nvSpPr>
        <p:spPr>
          <a:xfrm>
            <a:off x="838200" y="365125"/>
            <a:ext cx="4976446" cy="1217489"/>
          </a:xfrm>
        </p:spPr>
        <p:txBody>
          <a:bodyPr>
            <a:normAutofit fontScale="90000"/>
          </a:bodyPr>
          <a:lstStyle/>
          <a:p>
            <a:pPr algn="ctr"/>
            <a:r>
              <a:rPr lang="fr-FR" dirty="0"/>
              <a:t>5 - La faiblesse des réactions </a:t>
            </a:r>
          </a:p>
        </p:txBody>
      </p:sp>
      <p:sp>
        <p:nvSpPr>
          <p:cNvPr id="3" name="Espace réservé du contenu 2">
            <a:extLst>
              <a:ext uri="{FF2B5EF4-FFF2-40B4-BE49-F238E27FC236}">
                <a16:creationId xmlns:a16="http://schemas.microsoft.com/office/drawing/2014/main" id="{F6A3E96B-2AF5-40E7-9862-0B7559AF3B57}"/>
              </a:ext>
            </a:extLst>
          </p:cNvPr>
          <p:cNvSpPr>
            <a:spLocks noGrp="1"/>
          </p:cNvSpPr>
          <p:nvPr>
            <p:ph sz="half" idx="1"/>
          </p:nvPr>
        </p:nvSpPr>
        <p:spPr>
          <a:xfrm>
            <a:off x="838200" y="2157047"/>
            <a:ext cx="4976446" cy="4032738"/>
          </a:xfrm>
          <a:solidFill>
            <a:schemeClr val="accent4">
              <a:lumMod val="40000"/>
              <a:lumOff val="60000"/>
            </a:schemeClr>
          </a:solidFill>
        </p:spPr>
        <p:txBody>
          <a:bodyPr>
            <a:normAutofit fontScale="92500" lnSpcReduction="20000"/>
          </a:bodyPr>
          <a:lstStyle/>
          <a:p>
            <a:r>
              <a:rPr lang="fr-FR" dirty="0"/>
              <a:t>53 La soumission de la politique à la technologie et aux finances se révèle dans l’échec des Sommets mondiaux sur l’environ­nement. </a:t>
            </a:r>
          </a:p>
          <a:p>
            <a:pPr marL="0" indent="0">
              <a:buNone/>
            </a:pPr>
            <a:endParaRPr lang="fr-FR" dirty="0"/>
          </a:p>
          <a:p>
            <a:r>
              <a:rPr lang="fr-FR" dirty="0"/>
              <a:t>56 Beaucoup diront qu’ils n’ont pas conscience de réaliser des actions </a:t>
            </a:r>
            <a:r>
              <a:rPr lang="fr-FR" dirty="0">
                <a:solidFill>
                  <a:srgbClr val="FF0000"/>
                </a:solidFill>
              </a:rPr>
              <a:t>immorales</a:t>
            </a:r>
            <a:r>
              <a:rPr lang="fr-FR" dirty="0"/>
              <a:t>, parce que la dis­traction constante nous ôte le courage de nous rendre compte de la réalité d’un monde limité et fini.</a:t>
            </a:r>
          </a:p>
        </p:txBody>
      </p:sp>
      <p:sp>
        <p:nvSpPr>
          <p:cNvPr id="8" name="Espace réservé du contenu 2">
            <a:extLst>
              <a:ext uri="{FF2B5EF4-FFF2-40B4-BE49-F238E27FC236}">
                <a16:creationId xmlns:a16="http://schemas.microsoft.com/office/drawing/2014/main" id="{37D6E575-C634-4B89-A76B-475C7E05737C}"/>
              </a:ext>
            </a:extLst>
          </p:cNvPr>
          <p:cNvSpPr>
            <a:spLocks noGrp="1"/>
          </p:cNvSpPr>
          <p:nvPr>
            <p:ph sz="half" idx="2"/>
          </p:nvPr>
        </p:nvSpPr>
        <p:spPr>
          <a:xfrm>
            <a:off x="6172200" y="2157046"/>
            <a:ext cx="5181600" cy="4335827"/>
          </a:xfrm>
          <a:solidFill>
            <a:schemeClr val="accent4">
              <a:lumMod val="40000"/>
              <a:lumOff val="60000"/>
            </a:schemeClr>
          </a:solidFill>
        </p:spPr>
        <p:txBody>
          <a:bodyPr>
            <a:normAutofit fontScale="92500" lnSpcReduction="20000"/>
          </a:bodyPr>
          <a:lstStyle/>
          <a:p>
            <a:r>
              <a:rPr lang="fr-FR" dirty="0"/>
              <a:t>60 certains soutiennent à tout prix le mythe du progrès … d’autres pensent que … l’être hu­main ne peut que… nuire à l’éco­système mondial</a:t>
            </a:r>
          </a:p>
          <a:p>
            <a:r>
              <a:rPr lang="fr-FR" dirty="0"/>
              <a:t>59 </a:t>
            </a:r>
            <a:r>
              <a:rPr lang="fr-FR" dirty="0">
                <a:solidFill>
                  <a:srgbClr val="FF0000"/>
                </a:solidFill>
              </a:rPr>
              <a:t>une écologie superficielle </a:t>
            </a:r>
            <a:r>
              <a:rPr lang="fr-FR" dirty="0"/>
              <a:t>ou apparente se développe, qui consolide un cer­tain assoupissement et </a:t>
            </a:r>
            <a:r>
              <a:rPr lang="fr-FR" dirty="0">
                <a:solidFill>
                  <a:srgbClr val="FF0000"/>
                </a:solidFill>
              </a:rPr>
              <a:t>une joyeuse irresponsabilité. </a:t>
            </a:r>
          </a:p>
          <a:p>
            <a:endParaRPr lang="fr-FR" dirty="0"/>
          </a:p>
          <a:p>
            <a:endParaRPr lang="fr-FR" dirty="0"/>
          </a:p>
        </p:txBody>
      </p:sp>
    </p:spTree>
    <p:extLst>
      <p:ext uri="{BB962C8B-B14F-4D97-AF65-F5344CB8AC3E}">
        <p14:creationId xmlns:p14="http://schemas.microsoft.com/office/powerpoint/2010/main" val="73385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CC3D134-ED5D-4E5C-AFDC-9CF640D87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84" y="0"/>
            <a:ext cx="12427684" cy="6858000"/>
          </a:xfrm>
          <a:prstGeom prst="rect">
            <a:avLst/>
          </a:prstGeom>
        </p:spPr>
      </p:pic>
      <p:sp>
        <p:nvSpPr>
          <p:cNvPr id="2" name="Rectangle 1">
            <a:extLst>
              <a:ext uri="{FF2B5EF4-FFF2-40B4-BE49-F238E27FC236}">
                <a16:creationId xmlns:a16="http://schemas.microsoft.com/office/drawing/2014/main" id="{834DFDB0-8CB5-4A0A-BC17-4E90A3F3ADA8}"/>
              </a:ext>
            </a:extLst>
          </p:cNvPr>
          <p:cNvSpPr/>
          <p:nvPr/>
        </p:nvSpPr>
        <p:spPr>
          <a:xfrm>
            <a:off x="0" y="5048935"/>
            <a:ext cx="6096000" cy="1384995"/>
          </a:xfrm>
          <a:prstGeom prst="rect">
            <a:avLst/>
          </a:prstGeom>
        </p:spPr>
        <p:txBody>
          <a:bodyPr>
            <a:spAutoFit/>
          </a:bodyPr>
          <a:lstStyle/>
          <a:p>
            <a:r>
              <a:rPr lang="fr-FR" sz="2800" dirty="0">
                <a:solidFill>
                  <a:schemeClr val="bg2">
                    <a:lumMod val="10000"/>
                  </a:schemeClr>
                </a:solidFill>
              </a:rPr>
              <a:t>"ce qui est en jeu dans la technique ce n'est ni l'utilité, ni le bien être, mais la domination" (Romano Guardini, 108)</a:t>
            </a:r>
          </a:p>
        </p:txBody>
      </p:sp>
    </p:spTree>
    <p:extLst>
      <p:ext uri="{BB962C8B-B14F-4D97-AF65-F5344CB8AC3E}">
        <p14:creationId xmlns:p14="http://schemas.microsoft.com/office/powerpoint/2010/main" val="326312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288625-D2DD-4576-8B8E-D0A5D5F4CCC1}"/>
              </a:ext>
            </a:extLst>
          </p:cNvPr>
          <p:cNvSpPr>
            <a:spLocks noGrp="1"/>
          </p:cNvSpPr>
          <p:nvPr>
            <p:ph type="title"/>
          </p:nvPr>
        </p:nvSpPr>
        <p:spPr/>
        <p:txBody>
          <a:bodyPr/>
          <a:lstStyle/>
          <a:p>
            <a:pPr algn="ctr"/>
            <a:r>
              <a:rPr lang="fr-FR" dirty="0"/>
              <a:t>6 – Diversité d’opinion</a:t>
            </a:r>
          </a:p>
        </p:txBody>
      </p:sp>
      <p:sp>
        <p:nvSpPr>
          <p:cNvPr id="4" name="Espace réservé du contenu 3">
            <a:extLst>
              <a:ext uri="{FF2B5EF4-FFF2-40B4-BE49-F238E27FC236}">
                <a16:creationId xmlns:a16="http://schemas.microsoft.com/office/drawing/2014/main" id="{AA56C3D6-6A9B-42FB-9374-0D49B5060E82}"/>
              </a:ext>
            </a:extLst>
          </p:cNvPr>
          <p:cNvSpPr>
            <a:spLocks noGrp="1"/>
          </p:cNvSpPr>
          <p:nvPr>
            <p:ph sz="half" idx="2"/>
          </p:nvPr>
        </p:nvSpPr>
        <p:spPr>
          <a:xfrm>
            <a:off x="666750" y="1882775"/>
            <a:ext cx="5581650" cy="4351338"/>
          </a:xfrm>
          <a:solidFill>
            <a:schemeClr val="accent4">
              <a:lumMod val="40000"/>
              <a:lumOff val="60000"/>
            </a:schemeClr>
          </a:solidFill>
        </p:spPr>
        <p:txBody>
          <a:bodyPr>
            <a:normAutofit/>
          </a:bodyPr>
          <a:lstStyle/>
          <a:p>
            <a:r>
              <a:rPr lang="fr-FR" sz="2400" dirty="0">
                <a:solidFill>
                  <a:srgbClr val="000000"/>
                </a:solidFill>
                <a:ea typeface="Calibri" panose="020F0502020204030204" pitchFamily="34" charset="0"/>
                <a:cs typeface="Garamond" panose="02020404030301010803" pitchFamily="18" charset="0"/>
              </a:rPr>
              <a:t>61  </a:t>
            </a:r>
            <a:r>
              <a:rPr lang="fr-FR" dirty="0">
                <a:solidFill>
                  <a:srgbClr val="000000"/>
                </a:solidFill>
                <a:ea typeface="Calibri" panose="020F0502020204030204" pitchFamily="34" charset="0"/>
                <a:cs typeface="Times New Roman" panose="02020603050405020304" pitchFamily="18" charset="0"/>
              </a:rPr>
              <a:t>L’espérance nous invite à reconnaître … que nous pouvons toujours faire quelque chose pour résoudre les problèmes. </a:t>
            </a:r>
          </a:p>
          <a:p>
            <a:r>
              <a:rPr lang="fr-FR" dirty="0">
                <a:solidFill>
                  <a:srgbClr val="000000"/>
                </a:solidFill>
                <a:ea typeface="Calibri" panose="020F0502020204030204" pitchFamily="34" charset="0"/>
                <a:cs typeface="Times New Roman" panose="02020603050405020304" pitchFamily="18" charset="0"/>
              </a:rPr>
              <a:t>Cependant des symptômes d’un </a:t>
            </a:r>
            <a:r>
              <a:rPr lang="fr-FR" b="1" dirty="0">
                <a:solidFill>
                  <a:srgbClr val="000000"/>
                </a:solidFill>
                <a:ea typeface="Calibri" panose="020F0502020204030204" pitchFamily="34" charset="0"/>
                <a:cs typeface="Times New Roman" panose="02020603050405020304" pitchFamily="18" charset="0"/>
              </a:rPr>
              <a:t>point de rupture </a:t>
            </a:r>
            <a:r>
              <a:rPr lang="fr-FR" dirty="0">
                <a:solidFill>
                  <a:srgbClr val="000000"/>
                </a:solidFill>
                <a:ea typeface="Calibri" panose="020F0502020204030204" pitchFamily="34" charset="0"/>
                <a:cs typeface="Times New Roman" panose="02020603050405020304" pitchFamily="18" charset="0"/>
              </a:rPr>
              <a:t>semblent s’observer, à cause de la rapidité des changements et de la dégradation...</a:t>
            </a:r>
            <a:endParaRPr lang="fr-FR" sz="2400" dirty="0">
              <a:solidFill>
                <a:srgbClr val="000000"/>
              </a:solidFill>
              <a:ea typeface="Calibri" panose="020F0502020204030204" pitchFamily="34" charset="0"/>
              <a:cs typeface="Garamond" panose="02020404030301010803" pitchFamily="18" charset="0"/>
            </a:endParaRPr>
          </a:p>
          <a:p>
            <a:endParaRPr lang="fr-FR" dirty="0"/>
          </a:p>
          <a:p>
            <a:endParaRPr lang="fr-FR" dirty="0"/>
          </a:p>
        </p:txBody>
      </p:sp>
      <p:sp>
        <p:nvSpPr>
          <p:cNvPr id="7" name="Rectangle 6">
            <a:extLst>
              <a:ext uri="{FF2B5EF4-FFF2-40B4-BE49-F238E27FC236}">
                <a16:creationId xmlns:a16="http://schemas.microsoft.com/office/drawing/2014/main" id="{A20E83C7-AEDE-4DC2-A842-4760A69F022F}"/>
              </a:ext>
            </a:extLst>
          </p:cNvPr>
          <p:cNvSpPr/>
          <p:nvPr/>
        </p:nvSpPr>
        <p:spPr>
          <a:xfrm>
            <a:off x="6934200" y="2305615"/>
            <a:ext cx="4591050" cy="2677656"/>
          </a:xfrm>
          <a:prstGeom prst="rect">
            <a:avLst/>
          </a:prstGeom>
        </p:spPr>
        <p:txBody>
          <a:bodyPr wrap="square">
            <a:spAutoFit/>
          </a:bodyPr>
          <a:lstStyle/>
          <a:p>
            <a:r>
              <a:rPr lang="fr-FR" sz="2800" b="1" dirty="0">
                <a:solidFill>
                  <a:schemeClr val="accent1">
                    <a:lumMod val="75000"/>
                  </a:schemeClr>
                </a:solidFill>
              </a:rPr>
              <a:t>« L'espérance</a:t>
            </a:r>
            <a:r>
              <a:rPr lang="fr-FR" sz="2800" dirty="0">
                <a:solidFill>
                  <a:schemeClr val="accent1">
                    <a:lumMod val="75000"/>
                  </a:schemeClr>
                </a:solidFill>
              </a:rPr>
              <a:t> n'a lieu que dans un temps désespéré » . </a:t>
            </a:r>
          </a:p>
          <a:p>
            <a:endParaRPr lang="fr-FR" sz="2800" dirty="0">
              <a:solidFill>
                <a:schemeClr val="accent1">
                  <a:lumMod val="75000"/>
                </a:schemeClr>
              </a:solidFill>
            </a:endParaRPr>
          </a:p>
          <a:p>
            <a:r>
              <a:rPr lang="fr-FR" sz="2800" dirty="0">
                <a:solidFill>
                  <a:schemeClr val="accent1">
                    <a:lumMod val="75000"/>
                  </a:schemeClr>
                </a:solidFill>
              </a:rPr>
              <a:t>C'est la différence avec l'espoir, qui n'existe que s'il y a une solution. (Ellul)</a:t>
            </a:r>
          </a:p>
        </p:txBody>
      </p:sp>
    </p:spTree>
    <p:extLst>
      <p:ext uri="{BB962C8B-B14F-4D97-AF65-F5344CB8AC3E}">
        <p14:creationId xmlns:p14="http://schemas.microsoft.com/office/powerpoint/2010/main" val="109816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B243212-C729-4ABD-820F-9D1E9EF9437A}"/>
              </a:ext>
            </a:extLst>
          </p:cNvPr>
          <p:cNvSpPr txBox="1">
            <a:spLocks/>
          </p:cNvSpPr>
          <p:nvPr/>
        </p:nvSpPr>
        <p:spPr>
          <a:xfrm>
            <a:off x="1445419" y="684648"/>
            <a:ext cx="9144000" cy="1106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Laudato si’</a:t>
            </a:r>
          </a:p>
        </p:txBody>
      </p:sp>
      <p:sp>
        <p:nvSpPr>
          <p:cNvPr id="5" name="Sous-titre 2">
            <a:extLst>
              <a:ext uri="{FF2B5EF4-FFF2-40B4-BE49-F238E27FC236}">
                <a16:creationId xmlns:a16="http://schemas.microsoft.com/office/drawing/2014/main" id="{9DACE0CF-7455-458D-AF40-0DBD5DDAA229}"/>
              </a:ext>
            </a:extLst>
          </p:cNvPr>
          <p:cNvSpPr txBox="1">
            <a:spLocks/>
          </p:cNvSpPr>
          <p:nvPr/>
        </p:nvSpPr>
        <p:spPr>
          <a:xfrm>
            <a:off x="1524000" y="1734272"/>
            <a:ext cx="9144000" cy="698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Chapitre 1  </a:t>
            </a:r>
            <a:r>
              <a:rPr lang="fr-FR" b="1" dirty="0"/>
              <a:t>CE QUI SE PASSE DANS NOTRE MAISON</a:t>
            </a:r>
          </a:p>
        </p:txBody>
      </p:sp>
      <p:sp>
        <p:nvSpPr>
          <p:cNvPr id="6" name="Sous-titre 2">
            <a:extLst>
              <a:ext uri="{FF2B5EF4-FFF2-40B4-BE49-F238E27FC236}">
                <a16:creationId xmlns:a16="http://schemas.microsoft.com/office/drawing/2014/main" id="{F13B7BA8-328C-45DF-A4CF-B0A68D50E5EF}"/>
              </a:ext>
            </a:extLst>
          </p:cNvPr>
          <p:cNvSpPr txBox="1">
            <a:spLocks/>
          </p:cNvSpPr>
          <p:nvPr/>
        </p:nvSpPr>
        <p:spPr>
          <a:xfrm>
            <a:off x="666486" y="2853651"/>
            <a:ext cx="5429514" cy="3332593"/>
          </a:xfrm>
          <a:prstGeom prst="rect">
            <a:avLst/>
          </a:prstGeom>
          <a:solidFill>
            <a:schemeClr val="accent4">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1 Loué sois-tu, mon Seigneur, pour sœur notre mère la terre, qui nous soutient et nous gouverne, et produit divers fruits avec les fleurs colorées et l’herbe </a:t>
            </a:r>
          </a:p>
          <a:p>
            <a:pPr marL="0" indent="0">
              <a:buNone/>
            </a:pPr>
            <a:r>
              <a:rPr lang="fr-FR" dirty="0"/>
              <a:t>10 François est l’exemple par excellence de la protection de ce qui est faible et d’une écologie intégrale, vécue avec joie et authenticité. </a:t>
            </a:r>
          </a:p>
          <a:p>
            <a:endParaRPr lang="fr-FR" sz="1600" b="0" i="0" u="none" strike="noStrike" baseline="0" dirty="0">
              <a:latin typeface="Garamond" panose="02020404030301010803" pitchFamily="18" charset="0"/>
            </a:endParaRPr>
          </a:p>
        </p:txBody>
      </p:sp>
      <p:sp>
        <p:nvSpPr>
          <p:cNvPr id="8" name="ZoneTexte 7">
            <a:extLst>
              <a:ext uri="{FF2B5EF4-FFF2-40B4-BE49-F238E27FC236}">
                <a16:creationId xmlns:a16="http://schemas.microsoft.com/office/drawing/2014/main" id="{03A87C65-1F1E-4E84-A55D-7C4F60A725CA}"/>
              </a:ext>
            </a:extLst>
          </p:cNvPr>
          <p:cNvSpPr txBox="1"/>
          <p:nvPr/>
        </p:nvSpPr>
        <p:spPr>
          <a:xfrm>
            <a:off x="6383867" y="2840759"/>
            <a:ext cx="4899819" cy="2092881"/>
          </a:xfrm>
          <a:prstGeom prst="rect">
            <a:avLst/>
          </a:prstGeom>
          <a:solidFill>
            <a:schemeClr val="accent4">
              <a:lumMod val="40000"/>
              <a:lumOff val="60000"/>
            </a:schemeClr>
          </a:solidFill>
        </p:spPr>
        <p:txBody>
          <a:bodyPr wrap="square">
            <a:spAutoFit/>
          </a:bodyPr>
          <a:lstStyle/>
          <a:p>
            <a:r>
              <a:rPr lang="fr-FR" sz="2600" dirty="0"/>
              <a:t>13 Le monde est plus qu’un problème à résoudre, il est un mystère joyeux que nous contemplons dans la joie et dans la louange. </a:t>
            </a:r>
          </a:p>
        </p:txBody>
      </p:sp>
    </p:spTree>
    <p:extLst>
      <p:ext uri="{BB962C8B-B14F-4D97-AF65-F5344CB8AC3E}">
        <p14:creationId xmlns:p14="http://schemas.microsoft.com/office/powerpoint/2010/main" val="57459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B8A89-BC65-45A6-A104-18E490E8ADCE}"/>
              </a:ext>
            </a:extLst>
          </p:cNvPr>
          <p:cNvSpPr>
            <a:spLocks noGrp="1"/>
          </p:cNvSpPr>
          <p:nvPr>
            <p:ph type="ctrTitle"/>
          </p:nvPr>
        </p:nvSpPr>
        <p:spPr>
          <a:xfrm>
            <a:off x="1445419" y="684648"/>
            <a:ext cx="9144000" cy="1106487"/>
          </a:xfrm>
        </p:spPr>
        <p:txBody>
          <a:bodyPr/>
          <a:lstStyle/>
          <a:p>
            <a:r>
              <a:rPr lang="fr-FR" dirty="0"/>
              <a:t>Laudato si’</a:t>
            </a:r>
          </a:p>
        </p:txBody>
      </p:sp>
      <p:sp>
        <p:nvSpPr>
          <p:cNvPr id="3" name="Sous-titre 2">
            <a:extLst>
              <a:ext uri="{FF2B5EF4-FFF2-40B4-BE49-F238E27FC236}">
                <a16:creationId xmlns:a16="http://schemas.microsoft.com/office/drawing/2014/main" id="{119DD4BF-F44F-425C-BFA7-11C6435050FC}"/>
              </a:ext>
            </a:extLst>
          </p:cNvPr>
          <p:cNvSpPr>
            <a:spLocks noGrp="1"/>
          </p:cNvSpPr>
          <p:nvPr>
            <p:ph type="subTitle" idx="1"/>
          </p:nvPr>
        </p:nvSpPr>
        <p:spPr>
          <a:xfrm>
            <a:off x="1524000" y="1734272"/>
            <a:ext cx="9144000" cy="698500"/>
          </a:xfrm>
        </p:spPr>
        <p:txBody>
          <a:bodyPr>
            <a:normAutofit/>
          </a:bodyPr>
          <a:lstStyle/>
          <a:p>
            <a:r>
              <a:rPr lang="fr-FR" dirty="0"/>
              <a:t>Chapitre 1  </a:t>
            </a:r>
            <a:r>
              <a:rPr lang="fr-FR" b="1" dirty="0"/>
              <a:t>CE QUI SE PASSE DANS NOTRE MAISON</a:t>
            </a:r>
          </a:p>
        </p:txBody>
      </p:sp>
      <p:sp>
        <p:nvSpPr>
          <p:cNvPr id="4" name="ZoneTexte 3">
            <a:extLst>
              <a:ext uri="{FF2B5EF4-FFF2-40B4-BE49-F238E27FC236}">
                <a16:creationId xmlns:a16="http://schemas.microsoft.com/office/drawing/2014/main" id="{4D1F10AE-BFDE-4CC3-8A5C-19E27F892DD7}"/>
              </a:ext>
            </a:extLst>
          </p:cNvPr>
          <p:cNvSpPr txBox="1"/>
          <p:nvPr/>
        </p:nvSpPr>
        <p:spPr>
          <a:xfrm>
            <a:off x="511969" y="2570332"/>
            <a:ext cx="9301162" cy="2677656"/>
          </a:xfrm>
          <a:prstGeom prst="rect">
            <a:avLst/>
          </a:prstGeom>
          <a:solidFill>
            <a:schemeClr val="accent4">
              <a:lumMod val="40000"/>
              <a:lumOff val="60000"/>
            </a:schemeClr>
          </a:solidFill>
        </p:spPr>
        <p:txBody>
          <a:bodyPr wrap="square" rtlCol="0">
            <a:spAutoFit/>
          </a:bodyPr>
          <a:lstStyle/>
          <a:p>
            <a:r>
              <a:rPr lang="fr-FR" sz="2800" b="1" dirty="0"/>
              <a:t>Introduction</a:t>
            </a:r>
            <a:endParaRPr lang="fr-FR" sz="2800" dirty="0"/>
          </a:p>
          <a:p>
            <a:r>
              <a:rPr lang="fr-FR" sz="2800" dirty="0"/>
              <a:t>19 L’objectif n’est pas de recueillir des informa­tions ni de satisfaire notre curiosité, mais de prendre une douloureuse conscience, d’oser transformer en souffrance personnelle ce qui se passe dans le monde, et ainsi de reconnaître la contribution que chacun peut apporter. </a:t>
            </a:r>
          </a:p>
        </p:txBody>
      </p:sp>
      <p:sp>
        <p:nvSpPr>
          <p:cNvPr id="5" name="Rectangle 4">
            <a:extLst>
              <a:ext uri="{FF2B5EF4-FFF2-40B4-BE49-F238E27FC236}">
                <a16:creationId xmlns:a16="http://schemas.microsoft.com/office/drawing/2014/main" id="{F12700A9-E44D-4DD6-9DA0-E07837FD21A8}"/>
              </a:ext>
            </a:extLst>
          </p:cNvPr>
          <p:cNvSpPr/>
          <p:nvPr/>
        </p:nvSpPr>
        <p:spPr>
          <a:xfrm>
            <a:off x="4248490" y="5473005"/>
            <a:ext cx="7943510" cy="1384995"/>
          </a:xfrm>
          <a:prstGeom prst="rect">
            <a:avLst/>
          </a:prstGeom>
        </p:spPr>
        <p:txBody>
          <a:bodyPr wrap="square">
            <a:spAutoFit/>
          </a:bodyPr>
          <a:lstStyle/>
          <a:p>
            <a:r>
              <a:rPr lang="fr-FR" sz="2800" b="1" dirty="0">
                <a:solidFill>
                  <a:schemeClr val="accent1">
                    <a:lumMod val="75000"/>
                  </a:schemeClr>
                </a:solidFill>
              </a:rPr>
              <a:t>Est-ce que je souffre vraiment de ce qui se passe. </a:t>
            </a:r>
          </a:p>
          <a:p>
            <a:r>
              <a:rPr lang="fr-FR" sz="2800" b="1" dirty="0">
                <a:solidFill>
                  <a:schemeClr val="accent1">
                    <a:lumMod val="75000"/>
                  </a:schemeClr>
                </a:solidFill>
              </a:rPr>
              <a:t>Qu’est ce qui me touche personnellement, profondément ?</a:t>
            </a:r>
          </a:p>
        </p:txBody>
      </p:sp>
    </p:spTree>
    <p:extLst>
      <p:ext uri="{BB962C8B-B14F-4D97-AF65-F5344CB8AC3E}">
        <p14:creationId xmlns:p14="http://schemas.microsoft.com/office/powerpoint/2010/main" val="108934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A91AB-F94C-4393-A3F9-89126FD7C144}"/>
              </a:ext>
            </a:extLst>
          </p:cNvPr>
          <p:cNvSpPr>
            <a:spLocks noGrp="1"/>
          </p:cNvSpPr>
          <p:nvPr>
            <p:ph type="title"/>
          </p:nvPr>
        </p:nvSpPr>
        <p:spPr/>
        <p:txBody>
          <a:bodyPr/>
          <a:lstStyle/>
          <a:p>
            <a:pPr algn="ctr"/>
            <a:r>
              <a:rPr lang="fr-FR" dirty="0"/>
              <a:t>1 - Une culture du déchet</a:t>
            </a:r>
          </a:p>
        </p:txBody>
      </p:sp>
      <p:sp>
        <p:nvSpPr>
          <p:cNvPr id="4" name="Espace réservé du contenu 3">
            <a:extLst>
              <a:ext uri="{FF2B5EF4-FFF2-40B4-BE49-F238E27FC236}">
                <a16:creationId xmlns:a16="http://schemas.microsoft.com/office/drawing/2014/main" id="{D179DB89-CFCF-4725-B3BF-DA8E458FEFBA}"/>
              </a:ext>
            </a:extLst>
          </p:cNvPr>
          <p:cNvSpPr>
            <a:spLocks noGrp="1"/>
          </p:cNvSpPr>
          <p:nvPr>
            <p:ph sz="half" idx="1"/>
          </p:nvPr>
        </p:nvSpPr>
        <p:spPr>
          <a:solidFill>
            <a:schemeClr val="accent4">
              <a:lumMod val="40000"/>
              <a:lumOff val="60000"/>
            </a:schemeClr>
          </a:solidFill>
        </p:spPr>
        <p:txBody>
          <a:bodyPr>
            <a:normAutofit fontScale="92500" lnSpcReduction="10000"/>
          </a:bodyPr>
          <a:lstStyle/>
          <a:p>
            <a:r>
              <a:rPr lang="fr-FR" dirty="0"/>
              <a:t>20 </a:t>
            </a:r>
            <a:r>
              <a:rPr lang="fr-FR" b="1" dirty="0"/>
              <a:t>La technologie</a:t>
            </a:r>
            <a:r>
              <a:rPr lang="fr-FR" dirty="0"/>
              <a:t>, liée aux secteurs finan­ciers, qui prétend être l’unique solution aux pro­blèmes, de fait, est ordinairement incapable de voir le mystère des multiples relations qui existent entre les choses, </a:t>
            </a:r>
          </a:p>
          <a:p>
            <a:r>
              <a:rPr lang="fr-FR" dirty="0"/>
              <a:t>22 Ces problèmes sont intimement liés à </a:t>
            </a:r>
            <a:r>
              <a:rPr lang="fr-FR" b="1" dirty="0"/>
              <a:t>la culture du déchet</a:t>
            </a:r>
            <a:r>
              <a:rPr lang="fr-FR" dirty="0"/>
              <a:t>, qui affecte aussi bien les personnes ex­clues que les choses, vite transformées en ordures. </a:t>
            </a:r>
          </a:p>
          <a:p>
            <a:endParaRPr lang="fr-FR" dirty="0"/>
          </a:p>
        </p:txBody>
      </p:sp>
      <p:sp>
        <p:nvSpPr>
          <p:cNvPr id="6" name="Espace réservé du contenu 2">
            <a:extLst>
              <a:ext uri="{FF2B5EF4-FFF2-40B4-BE49-F238E27FC236}">
                <a16:creationId xmlns:a16="http://schemas.microsoft.com/office/drawing/2014/main" id="{2806F952-6B71-40AA-99AA-C2569A4E8DE9}"/>
              </a:ext>
            </a:extLst>
          </p:cNvPr>
          <p:cNvSpPr>
            <a:spLocks noGrp="1"/>
          </p:cNvSpPr>
          <p:nvPr>
            <p:ph sz="half" idx="2"/>
          </p:nvPr>
        </p:nvSpPr>
        <p:spPr>
          <a:xfrm>
            <a:off x="6172200" y="1825625"/>
            <a:ext cx="5181600" cy="4351338"/>
          </a:xfrm>
          <a:solidFill>
            <a:schemeClr val="accent4">
              <a:lumMod val="40000"/>
              <a:lumOff val="60000"/>
            </a:schemeClr>
          </a:solidFill>
        </p:spPr>
        <p:txBody>
          <a:bodyPr>
            <a:normAutofit fontScale="92500" lnSpcReduction="10000"/>
          </a:bodyPr>
          <a:lstStyle/>
          <a:p>
            <a:r>
              <a:rPr lang="fr-FR" dirty="0"/>
              <a:t>22 On n’est pas encore arrivé à adopter un </a:t>
            </a:r>
            <a:r>
              <a:rPr lang="fr-FR" b="1" dirty="0"/>
              <a:t>modèle circulaire </a:t>
            </a:r>
            <a:r>
              <a:rPr lang="fr-FR" dirty="0"/>
              <a:t>de production qui assure des ressources pour tous</a:t>
            </a:r>
          </a:p>
        </p:txBody>
      </p:sp>
    </p:spTree>
    <p:extLst>
      <p:ext uri="{BB962C8B-B14F-4D97-AF65-F5344CB8AC3E}">
        <p14:creationId xmlns:p14="http://schemas.microsoft.com/office/powerpoint/2010/main" val="42952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4">
            <a:extLst>
              <a:ext uri="{FF2B5EF4-FFF2-40B4-BE49-F238E27FC236}">
                <a16:creationId xmlns:a16="http://schemas.microsoft.com/office/drawing/2014/main" id="{2E1911F0-74D0-44FA-BC0A-71AF663721C3}"/>
              </a:ext>
            </a:extLst>
          </p:cNvPr>
          <p:cNvSpPr>
            <a:spLocks noGrp="1"/>
          </p:cNvSpPr>
          <p:nvPr>
            <p:ph sz="half" idx="2"/>
          </p:nvPr>
        </p:nvSpPr>
        <p:spPr>
          <a:xfrm>
            <a:off x="6172200" y="1825625"/>
            <a:ext cx="5181600" cy="4351338"/>
          </a:xfrm>
        </p:spPr>
        <p:txBody>
          <a:bodyPr>
            <a:normAutofit/>
          </a:bodyPr>
          <a:lstStyle/>
          <a:p>
            <a:r>
              <a:rPr lang="en-US" dirty="0"/>
              <a:t>12 à 15 % de </a:t>
            </a:r>
            <a:r>
              <a:rPr lang="en-US" dirty="0" err="1"/>
              <a:t>jeunes</a:t>
            </a:r>
            <a:r>
              <a:rPr lang="en-US" dirty="0"/>
              <a:t> </a:t>
            </a:r>
            <a:r>
              <a:rPr lang="en-US" dirty="0" err="1"/>
              <a:t>sortent</a:t>
            </a:r>
            <a:r>
              <a:rPr lang="en-US" dirty="0"/>
              <a:t> sans </a:t>
            </a:r>
            <a:r>
              <a:rPr lang="en-US" dirty="0" err="1"/>
              <a:t>diplôme</a:t>
            </a:r>
            <a:r>
              <a:rPr lang="en-US" dirty="0"/>
              <a:t> </a:t>
            </a:r>
            <a:r>
              <a:rPr lang="en-US" dirty="0" err="1"/>
              <a:t>ou</a:t>
            </a:r>
            <a:r>
              <a:rPr lang="en-US" dirty="0"/>
              <a:t> sans </a:t>
            </a:r>
            <a:r>
              <a:rPr lang="en-US" dirty="0" err="1"/>
              <a:t>avoir</a:t>
            </a:r>
            <a:r>
              <a:rPr lang="en-US" dirty="0"/>
              <a:t> </a:t>
            </a:r>
            <a:r>
              <a:rPr lang="en-US" dirty="0" err="1"/>
              <a:t>terminé</a:t>
            </a:r>
            <a:r>
              <a:rPr lang="en-US" dirty="0"/>
              <a:t> un cycle de formation </a:t>
            </a:r>
            <a:r>
              <a:rPr lang="en-US" dirty="0" err="1"/>
              <a:t>qualifiante</a:t>
            </a:r>
            <a:r>
              <a:rPr lang="en-US" dirty="0"/>
              <a:t> </a:t>
            </a:r>
            <a:r>
              <a:rPr lang="en-US" dirty="0" err="1"/>
              <a:t>chaque</a:t>
            </a:r>
            <a:r>
              <a:rPr lang="en-US" dirty="0"/>
              <a:t> </a:t>
            </a:r>
            <a:r>
              <a:rPr lang="en-US" dirty="0" err="1"/>
              <a:t>année</a:t>
            </a:r>
            <a:r>
              <a:rPr lang="en-US" dirty="0"/>
              <a:t>.</a:t>
            </a:r>
          </a:p>
          <a:p>
            <a:r>
              <a:rPr lang="fr-FR" dirty="0"/>
              <a:t>62 000 demandeurs d’emploi en Loire-Atlantique (juin </a:t>
            </a:r>
            <a:r>
              <a:rPr lang="fr-FR"/>
              <a:t>2019).</a:t>
            </a:r>
            <a:endParaRPr lang="fr-FR" dirty="0"/>
          </a:p>
        </p:txBody>
      </p:sp>
      <p:sp>
        <p:nvSpPr>
          <p:cNvPr id="4" name="Rectangle 3">
            <a:extLst>
              <a:ext uri="{FF2B5EF4-FFF2-40B4-BE49-F238E27FC236}">
                <a16:creationId xmlns:a16="http://schemas.microsoft.com/office/drawing/2014/main" id="{F4B70D83-BB3A-42E6-9324-6F6B2DEA4C42}"/>
              </a:ext>
            </a:extLst>
          </p:cNvPr>
          <p:cNvSpPr/>
          <p:nvPr/>
        </p:nvSpPr>
        <p:spPr>
          <a:xfrm>
            <a:off x="1093694" y="1825625"/>
            <a:ext cx="4482353" cy="2677656"/>
          </a:xfrm>
          <a:prstGeom prst="rect">
            <a:avLst/>
          </a:prstGeom>
        </p:spPr>
        <p:txBody>
          <a:bodyPr wrap="square">
            <a:spAutoFit/>
          </a:bodyPr>
          <a:lstStyle/>
          <a:p>
            <a:r>
              <a:rPr lang="en-US" sz="2800" dirty="0" err="1"/>
              <a:t>Chaque</a:t>
            </a:r>
            <a:r>
              <a:rPr lang="en-US" sz="2800" dirty="0"/>
              <a:t> </a:t>
            </a:r>
            <a:r>
              <a:rPr lang="en-US" sz="2800" dirty="0" err="1"/>
              <a:t>année</a:t>
            </a:r>
            <a:r>
              <a:rPr lang="en-US" sz="2800" dirty="0"/>
              <a:t> </a:t>
            </a:r>
            <a:r>
              <a:rPr lang="en-US" sz="2800" dirty="0" err="1"/>
              <a:t>en</a:t>
            </a:r>
            <a:r>
              <a:rPr lang="en-US" sz="2800" dirty="0"/>
              <a:t> France environ 40 millions de </a:t>
            </a:r>
            <a:r>
              <a:rPr lang="en-US" sz="2800" dirty="0" err="1"/>
              <a:t>biens</a:t>
            </a:r>
            <a:r>
              <a:rPr lang="en-US" sz="2800" dirty="0"/>
              <a:t> </a:t>
            </a:r>
            <a:r>
              <a:rPr lang="en-US" sz="2800" dirty="0" err="1"/>
              <a:t>tombent</a:t>
            </a:r>
            <a:r>
              <a:rPr lang="en-US" sz="2800" dirty="0"/>
              <a:t> </a:t>
            </a:r>
            <a:r>
              <a:rPr lang="en-US" sz="2800" dirty="0" err="1"/>
              <a:t>en</a:t>
            </a:r>
            <a:r>
              <a:rPr lang="en-US" sz="2800" dirty="0"/>
              <a:t> </a:t>
            </a:r>
            <a:r>
              <a:rPr lang="en-US" sz="2800" dirty="0" err="1"/>
              <a:t>panne</a:t>
            </a:r>
            <a:r>
              <a:rPr lang="en-US" sz="2800" dirty="0"/>
              <a:t> et ne </a:t>
            </a:r>
            <a:r>
              <a:rPr lang="en-US" sz="2800" dirty="0" err="1"/>
              <a:t>sont</a:t>
            </a:r>
            <a:r>
              <a:rPr lang="en-US" sz="2800" dirty="0"/>
              <a:t> pas </a:t>
            </a:r>
            <a:r>
              <a:rPr lang="en-US" sz="2800" dirty="0" err="1"/>
              <a:t>réparés</a:t>
            </a:r>
            <a:r>
              <a:rPr lang="en-US" sz="2800" dirty="0"/>
              <a:t> </a:t>
            </a:r>
            <a:r>
              <a:rPr lang="en-US" sz="2800" dirty="0" err="1"/>
              <a:t>alors</a:t>
            </a:r>
            <a:r>
              <a:rPr lang="en-US" sz="2800" dirty="0"/>
              <a:t> que, </a:t>
            </a:r>
            <a:r>
              <a:rPr lang="en-US" sz="2800" dirty="0" err="1"/>
              <a:t>depuis</a:t>
            </a:r>
            <a:r>
              <a:rPr lang="en-US" sz="2800" dirty="0"/>
              <a:t> dix </a:t>
            </a:r>
            <a:r>
              <a:rPr lang="en-US" sz="2800" dirty="0" err="1"/>
              <a:t>ans</a:t>
            </a:r>
            <a:r>
              <a:rPr lang="en-US" sz="2800" dirty="0"/>
              <a:t>, la </a:t>
            </a:r>
            <a:r>
              <a:rPr lang="en-US" sz="2800" dirty="0" err="1"/>
              <a:t>moitié</a:t>
            </a:r>
            <a:r>
              <a:rPr lang="en-US" sz="2800" dirty="0"/>
              <a:t> des </a:t>
            </a:r>
            <a:r>
              <a:rPr lang="en-US" sz="2800" dirty="0" err="1"/>
              <a:t>emplois</a:t>
            </a:r>
            <a:r>
              <a:rPr lang="en-US" sz="2800" dirty="0"/>
              <a:t> de </a:t>
            </a:r>
            <a:r>
              <a:rPr lang="en-US" sz="2800" dirty="0" err="1"/>
              <a:t>réparateurs</a:t>
            </a:r>
            <a:r>
              <a:rPr lang="en-US" sz="2800" dirty="0"/>
              <a:t> </a:t>
            </a:r>
            <a:r>
              <a:rPr lang="en-US" sz="2800" dirty="0" err="1"/>
              <a:t>ont</a:t>
            </a:r>
            <a:r>
              <a:rPr lang="en-US" sz="2800" dirty="0"/>
              <a:t> </a:t>
            </a:r>
            <a:r>
              <a:rPr lang="en-US" sz="2800" dirty="0" err="1"/>
              <a:t>disparu</a:t>
            </a:r>
            <a:r>
              <a:rPr lang="en-US" sz="2800" dirty="0"/>
              <a:t>*.</a:t>
            </a:r>
          </a:p>
        </p:txBody>
      </p:sp>
    </p:spTree>
    <p:extLst>
      <p:ext uri="{BB962C8B-B14F-4D97-AF65-F5344CB8AC3E}">
        <p14:creationId xmlns:p14="http://schemas.microsoft.com/office/powerpoint/2010/main" val="227288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C9EBC-A268-4335-B89B-29260A1EF236}"/>
              </a:ext>
            </a:extLst>
          </p:cNvPr>
          <p:cNvSpPr>
            <a:spLocks noGrp="1"/>
          </p:cNvSpPr>
          <p:nvPr>
            <p:ph type="title"/>
          </p:nvPr>
        </p:nvSpPr>
        <p:spPr/>
        <p:txBody>
          <a:bodyPr/>
          <a:lstStyle/>
          <a:p>
            <a:r>
              <a:rPr lang="fr-FR" dirty="0"/>
              <a:t>Questions </a:t>
            </a:r>
          </a:p>
        </p:txBody>
      </p:sp>
      <p:sp>
        <p:nvSpPr>
          <p:cNvPr id="3" name="Espace réservé du contenu 2">
            <a:extLst>
              <a:ext uri="{FF2B5EF4-FFF2-40B4-BE49-F238E27FC236}">
                <a16:creationId xmlns:a16="http://schemas.microsoft.com/office/drawing/2014/main" id="{B48C9B8C-8BAE-4D4A-82DB-BBCE0A07CAE1}"/>
              </a:ext>
            </a:extLst>
          </p:cNvPr>
          <p:cNvSpPr>
            <a:spLocks noGrp="1"/>
          </p:cNvSpPr>
          <p:nvPr>
            <p:ph sz="half" idx="1"/>
          </p:nvPr>
        </p:nvSpPr>
        <p:spPr>
          <a:xfrm>
            <a:off x="2389909" y="1690688"/>
            <a:ext cx="7959436" cy="4351338"/>
          </a:xfrm>
        </p:spPr>
        <p:txBody>
          <a:bodyPr>
            <a:normAutofit/>
          </a:bodyPr>
          <a:lstStyle/>
          <a:p>
            <a:r>
              <a:rPr lang="fr-FR" sz="3600" b="1" dirty="0">
                <a:solidFill>
                  <a:schemeClr val="accent1">
                    <a:lumMod val="75000"/>
                  </a:schemeClr>
                </a:solidFill>
              </a:rPr>
              <a:t>Combien… je jette chaque année ?</a:t>
            </a:r>
          </a:p>
          <a:p>
            <a:r>
              <a:rPr lang="fr-FR" sz="3600" b="1" dirty="0">
                <a:solidFill>
                  <a:schemeClr val="accent1">
                    <a:lumMod val="75000"/>
                  </a:schemeClr>
                </a:solidFill>
              </a:rPr>
              <a:t>Peut-on éviter les déchets humains ?</a:t>
            </a:r>
          </a:p>
          <a:p>
            <a:r>
              <a:rPr lang="fr-FR" sz="3600" b="1" dirty="0">
                <a:solidFill>
                  <a:schemeClr val="accent1">
                    <a:lumMod val="75000"/>
                  </a:schemeClr>
                </a:solidFill>
              </a:rPr>
              <a:t>L’économie circulaire est-elle une solution ? (recyclage, réparation)</a:t>
            </a:r>
          </a:p>
          <a:p>
            <a:endParaRPr lang="fr-FR" dirty="0"/>
          </a:p>
        </p:txBody>
      </p:sp>
    </p:spTree>
    <p:extLst>
      <p:ext uri="{BB962C8B-B14F-4D97-AF65-F5344CB8AC3E}">
        <p14:creationId xmlns:p14="http://schemas.microsoft.com/office/powerpoint/2010/main" val="297230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A97FD-1071-43F0-BB7D-612D7AB5DA43}"/>
              </a:ext>
            </a:extLst>
          </p:cNvPr>
          <p:cNvSpPr>
            <a:spLocks noGrp="1"/>
          </p:cNvSpPr>
          <p:nvPr>
            <p:ph type="title"/>
          </p:nvPr>
        </p:nvSpPr>
        <p:spPr/>
        <p:txBody>
          <a:bodyPr/>
          <a:lstStyle/>
          <a:p>
            <a:pPr algn="ctr"/>
            <a:r>
              <a:rPr lang="fr-FR" dirty="0"/>
              <a:t>2 – Le climat comme bien commun</a:t>
            </a:r>
          </a:p>
        </p:txBody>
      </p:sp>
      <p:sp>
        <p:nvSpPr>
          <p:cNvPr id="3" name="Espace réservé du contenu 2">
            <a:extLst>
              <a:ext uri="{FF2B5EF4-FFF2-40B4-BE49-F238E27FC236}">
                <a16:creationId xmlns:a16="http://schemas.microsoft.com/office/drawing/2014/main" id="{C918CAB6-37CD-4987-845E-0CA562E3248C}"/>
              </a:ext>
            </a:extLst>
          </p:cNvPr>
          <p:cNvSpPr>
            <a:spLocks noGrp="1"/>
          </p:cNvSpPr>
          <p:nvPr>
            <p:ph sz="half" idx="1"/>
          </p:nvPr>
        </p:nvSpPr>
        <p:spPr>
          <a:solidFill>
            <a:schemeClr val="accent4">
              <a:lumMod val="40000"/>
              <a:lumOff val="60000"/>
            </a:schemeClr>
          </a:solidFill>
        </p:spPr>
        <p:txBody>
          <a:bodyPr>
            <a:normAutofit/>
          </a:bodyPr>
          <a:lstStyle/>
          <a:p>
            <a:pPr marL="0" indent="0">
              <a:buNone/>
            </a:pPr>
            <a:r>
              <a:rPr lang="fr-FR" dirty="0"/>
              <a:t>23  Le climat est un bien commun, de tous et pour tous. Au niveau global, c’est un système complexe en relation avec beaucoup de conditions essentielles pour la vie humaine. </a:t>
            </a:r>
          </a:p>
          <a:p>
            <a:endParaRPr lang="fr-FR" dirty="0"/>
          </a:p>
        </p:txBody>
      </p:sp>
      <p:sp>
        <p:nvSpPr>
          <p:cNvPr id="4" name="Espace réservé du contenu 3">
            <a:extLst>
              <a:ext uri="{FF2B5EF4-FFF2-40B4-BE49-F238E27FC236}">
                <a16:creationId xmlns:a16="http://schemas.microsoft.com/office/drawing/2014/main" id="{C4BDD1BD-378D-43D0-BBE0-563322AE9C0B}"/>
              </a:ext>
            </a:extLst>
          </p:cNvPr>
          <p:cNvSpPr>
            <a:spLocks noGrp="1"/>
          </p:cNvSpPr>
          <p:nvPr>
            <p:ph sz="half" idx="2"/>
          </p:nvPr>
        </p:nvSpPr>
        <p:spPr>
          <a:solidFill>
            <a:schemeClr val="accent4">
              <a:lumMod val="40000"/>
              <a:lumOff val="60000"/>
            </a:schemeClr>
          </a:solidFill>
        </p:spPr>
        <p:txBody>
          <a:bodyPr>
            <a:normAutofit/>
          </a:bodyPr>
          <a:lstStyle/>
          <a:p>
            <a:pPr marL="0" indent="0">
              <a:buNone/>
            </a:pPr>
            <a:r>
              <a:rPr lang="fr-FR" dirty="0"/>
              <a:t>25</a:t>
            </a:r>
          </a:p>
          <a:p>
            <a:pPr marL="0" indent="0">
              <a:buNone/>
            </a:pPr>
            <a:r>
              <a:rPr lang="fr-FR" dirty="0"/>
              <a:t>Les changements du climat provoquent des migrations d’animaux et de végétaux qui ne peuvent pas toujours s’adapter, et cela affecte à leur tour les moyens de production des plus pauvres, qui se voient aussi obligés d’émigrer </a:t>
            </a:r>
          </a:p>
          <a:p>
            <a:pPr marL="0" indent="0">
              <a:buNone/>
            </a:pPr>
            <a:endParaRPr lang="fr-FR" dirty="0"/>
          </a:p>
        </p:txBody>
      </p:sp>
    </p:spTree>
    <p:extLst>
      <p:ext uri="{BB962C8B-B14F-4D97-AF65-F5344CB8AC3E}">
        <p14:creationId xmlns:p14="http://schemas.microsoft.com/office/powerpoint/2010/main" val="368854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6F190-2F4A-4360-9FAF-12AD1C4268E5}"/>
              </a:ext>
            </a:extLst>
          </p:cNvPr>
          <p:cNvSpPr>
            <a:spLocks noGrp="1"/>
          </p:cNvSpPr>
          <p:nvPr>
            <p:ph type="title"/>
          </p:nvPr>
        </p:nvSpPr>
        <p:spPr/>
        <p:txBody>
          <a:bodyPr/>
          <a:lstStyle/>
          <a:p>
            <a:pPr algn="ctr"/>
            <a:r>
              <a:rPr lang="fr-FR" dirty="0"/>
              <a:t>25 les migrations</a:t>
            </a:r>
          </a:p>
        </p:txBody>
      </p:sp>
      <p:pic>
        <p:nvPicPr>
          <p:cNvPr id="5" name="Espace réservé du contenu 4">
            <a:extLst>
              <a:ext uri="{FF2B5EF4-FFF2-40B4-BE49-F238E27FC236}">
                <a16:creationId xmlns:a16="http://schemas.microsoft.com/office/drawing/2014/main" id="{760A7461-B09A-40B8-B368-3FEDD6AB5769}"/>
              </a:ext>
            </a:extLst>
          </p:cNvPr>
          <p:cNvPicPr>
            <a:picLocks noGrp="1" noChangeAspect="1"/>
          </p:cNvPicPr>
          <p:nvPr>
            <p:ph sz="half" idx="2"/>
          </p:nvPr>
        </p:nvPicPr>
        <p:blipFill>
          <a:blip r:embed="rId3"/>
          <a:stretch>
            <a:fillRect/>
          </a:stretch>
        </p:blipFill>
        <p:spPr>
          <a:xfrm>
            <a:off x="4865591" y="1825624"/>
            <a:ext cx="6488209" cy="4351315"/>
          </a:xfrm>
          <a:prstGeom prst="rect">
            <a:avLst/>
          </a:prstGeom>
        </p:spPr>
      </p:pic>
      <p:cxnSp>
        <p:nvCxnSpPr>
          <p:cNvPr id="6" name="Connecteur droit 5">
            <a:extLst>
              <a:ext uri="{FF2B5EF4-FFF2-40B4-BE49-F238E27FC236}">
                <a16:creationId xmlns:a16="http://schemas.microsoft.com/office/drawing/2014/main" id="{F7CA2DB6-D8DF-472F-9118-F4CE3A860B57}"/>
              </a:ext>
            </a:extLst>
          </p:cNvPr>
          <p:cNvCxnSpPr/>
          <p:nvPr/>
        </p:nvCxnSpPr>
        <p:spPr>
          <a:xfrm>
            <a:off x="6869723" y="4439816"/>
            <a:ext cx="448407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17D3952A-B73E-4D6F-B619-F092CB9BD5C4}"/>
              </a:ext>
            </a:extLst>
          </p:cNvPr>
          <p:cNvSpPr>
            <a:spLocks noGrp="1"/>
          </p:cNvSpPr>
          <p:nvPr>
            <p:ph sz="half" idx="1"/>
          </p:nvPr>
        </p:nvSpPr>
        <p:spPr>
          <a:xfrm>
            <a:off x="563624" y="1825625"/>
            <a:ext cx="4055268" cy="4351338"/>
          </a:xfrm>
        </p:spPr>
        <p:txBody>
          <a:bodyPr>
            <a:normAutofit/>
          </a:bodyPr>
          <a:lstStyle/>
          <a:p>
            <a:r>
              <a:rPr lang="fr-FR" dirty="0"/>
              <a:t>25 millions par an dans les années 1990</a:t>
            </a:r>
          </a:p>
          <a:p>
            <a:r>
              <a:rPr lang="fr-FR" dirty="0"/>
              <a:t>19,3 millions de migrants climatiques </a:t>
            </a:r>
          </a:p>
          <a:p>
            <a:r>
              <a:rPr lang="fr-FR" dirty="0"/>
              <a:t>200 millions de migrants climatiques par an en 2050 ?</a:t>
            </a:r>
          </a:p>
        </p:txBody>
      </p:sp>
    </p:spTree>
    <p:extLst>
      <p:ext uri="{BB962C8B-B14F-4D97-AF65-F5344CB8AC3E}">
        <p14:creationId xmlns:p14="http://schemas.microsoft.com/office/powerpoint/2010/main" val="913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3B9B02-317B-46D9-B617-551659A4779B}"/>
              </a:ext>
            </a:extLst>
          </p:cNvPr>
          <p:cNvPicPr>
            <a:picLocks noChangeAspect="1"/>
          </p:cNvPicPr>
          <p:nvPr/>
        </p:nvPicPr>
        <p:blipFill rotWithShape="1">
          <a:blip r:embed="rId2"/>
          <a:srcRect r="17088" b="6073"/>
          <a:stretch/>
        </p:blipFill>
        <p:spPr>
          <a:xfrm>
            <a:off x="1620252" y="386258"/>
            <a:ext cx="8951496" cy="6078710"/>
          </a:xfrm>
          <a:prstGeom prst="rect">
            <a:avLst/>
          </a:prstGeom>
        </p:spPr>
      </p:pic>
      <p:sp>
        <p:nvSpPr>
          <p:cNvPr id="2" name="Titre 1">
            <a:extLst>
              <a:ext uri="{FF2B5EF4-FFF2-40B4-BE49-F238E27FC236}">
                <a16:creationId xmlns:a16="http://schemas.microsoft.com/office/drawing/2014/main" id="{8A4C9EBC-A268-4335-B89B-29260A1EF236}"/>
              </a:ext>
            </a:extLst>
          </p:cNvPr>
          <p:cNvSpPr>
            <a:spLocks noGrp="1"/>
          </p:cNvSpPr>
          <p:nvPr>
            <p:ph type="title"/>
          </p:nvPr>
        </p:nvSpPr>
        <p:spPr/>
        <p:txBody>
          <a:bodyPr/>
          <a:lstStyle/>
          <a:p>
            <a:r>
              <a:rPr lang="fr-FR" dirty="0"/>
              <a:t>Questions </a:t>
            </a:r>
          </a:p>
        </p:txBody>
      </p:sp>
      <p:sp>
        <p:nvSpPr>
          <p:cNvPr id="4" name="Espace réservé du contenu 3">
            <a:extLst>
              <a:ext uri="{FF2B5EF4-FFF2-40B4-BE49-F238E27FC236}">
                <a16:creationId xmlns:a16="http://schemas.microsoft.com/office/drawing/2014/main" id="{8711CED8-D2CF-4452-BC89-FFE29FBCFC10}"/>
              </a:ext>
            </a:extLst>
          </p:cNvPr>
          <p:cNvSpPr>
            <a:spLocks noGrp="1"/>
          </p:cNvSpPr>
          <p:nvPr>
            <p:ph sz="half" idx="2"/>
          </p:nvPr>
        </p:nvSpPr>
        <p:spPr>
          <a:xfrm>
            <a:off x="2492187" y="5105551"/>
            <a:ext cx="6925235" cy="1169743"/>
          </a:xfrm>
          <a:noFill/>
        </p:spPr>
        <p:txBody>
          <a:bodyPr>
            <a:normAutofit fontScale="70000" lnSpcReduction="20000"/>
          </a:bodyPr>
          <a:lstStyle/>
          <a:p>
            <a:r>
              <a:rPr lang="fr-FR" sz="3600" b="1" dirty="0">
                <a:solidFill>
                  <a:schemeClr val="bg1"/>
                </a:solidFill>
              </a:rPr>
              <a:t>Est-ce que je fais une relation entre les migrants </a:t>
            </a:r>
          </a:p>
          <a:p>
            <a:pPr marL="0" indent="0">
              <a:buNone/>
            </a:pPr>
            <a:r>
              <a:rPr lang="fr-FR" sz="3600" b="1" dirty="0">
                <a:solidFill>
                  <a:schemeClr val="bg1"/>
                </a:solidFill>
              </a:rPr>
              <a:t>et la crise écologique ?</a:t>
            </a:r>
          </a:p>
          <a:p>
            <a:r>
              <a:rPr lang="fr-FR" sz="3600" b="1" dirty="0">
                <a:solidFill>
                  <a:schemeClr val="bg1"/>
                </a:solidFill>
              </a:rPr>
              <a:t>Qu’est-ce qu’un bien commun ?</a:t>
            </a:r>
          </a:p>
          <a:p>
            <a:endParaRPr lang="fr-FR" sz="3600" dirty="0">
              <a:solidFill>
                <a:schemeClr val="accent1"/>
              </a:solidFill>
            </a:endParaRPr>
          </a:p>
        </p:txBody>
      </p:sp>
    </p:spTree>
    <p:extLst>
      <p:ext uri="{BB962C8B-B14F-4D97-AF65-F5344CB8AC3E}">
        <p14:creationId xmlns:p14="http://schemas.microsoft.com/office/powerpoint/2010/main" val="33246586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1868</Words>
  <Application>Microsoft Office PowerPoint</Application>
  <PresentationFormat>Grand écran</PresentationFormat>
  <Paragraphs>131</Paragraphs>
  <Slides>18</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Garamond</vt:lpstr>
      <vt:lpstr>Thème Office</vt:lpstr>
      <vt:lpstr>Lecture partagée de Laudato si</vt:lpstr>
      <vt:lpstr>Présentation PowerPoint</vt:lpstr>
      <vt:lpstr>Laudato si’</vt:lpstr>
      <vt:lpstr>1 - Une culture du déchet</vt:lpstr>
      <vt:lpstr>Présentation PowerPoint</vt:lpstr>
      <vt:lpstr>Questions </vt:lpstr>
      <vt:lpstr>2 – Le climat comme bien commun</vt:lpstr>
      <vt:lpstr>25 les migrations</vt:lpstr>
      <vt:lpstr>Questions </vt:lpstr>
      <vt:lpstr>3 - La question de l’eau, les limites</vt:lpstr>
      <vt:lpstr>Présentation PowerPoint</vt:lpstr>
      <vt:lpstr>Questions </vt:lpstr>
      <vt:lpstr>4 - Détérioration de la qualité de la vie humaine et dégradation sociale </vt:lpstr>
      <vt:lpstr>Présentation PowerPoint</vt:lpstr>
      <vt:lpstr>Questions </vt:lpstr>
      <vt:lpstr>5 - La faiblesse des réactions </vt:lpstr>
      <vt:lpstr>Présentation PowerPoint</vt:lpstr>
      <vt:lpstr>6 – Diversité d’opinion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dc:title>
  <dc:creator>arnaud du crest</dc:creator>
  <cp:lastModifiedBy>arnaud du crest</cp:lastModifiedBy>
  <cp:revision>54</cp:revision>
  <cp:lastPrinted>2020-11-14T14:01:43Z</cp:lastPrinted>
  <dcterms:created xsi:type="dcterms:W3CDTF">2018-07-03T20:28:42Z</dcterms:created>
  <dcterms:modified xsi:type="dcterms:W3CDTF">2020-11-19T14:49:58Z</dcterms:modified>
</cp:coreProperties>
</file>