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2.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comment3.xml" ContentType="application/vnd.openxmlformats-officedocument.presentationml.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4"/>
  </p:notesMasterIdLst>
  <p:sldIdLst>
    <p:sldId id="276" r:id="rId2"/>
    <p:sldId id="279" r:id="rId3"/>
    <p:sldId id="264" r:id="rId4"/>
    <p:sldId id="259" r:id="rId5"/>
    <p:sldId id="261" r:id="rId6"/>
    <p:sldId id="262" r:id="rId7"/>
    <p:sldId id="265" r:id="rId8"/>
    <p:sldId id="277" r:id="rId9"/>
    <p:sldId id="278" r:id="rId10"/>
    <p:sldId id="280" r:id="rId11"/>
    <p:sldId id="281" r:id="rId12"/>
    <p:sldId id="283" r:id="rId13"/>
    <p:sldId id="267" r:id="rId14"/>
    <p:sldId id="271" r:id="rId15"/>
    <p:sldId id="287" r:id="rId16"/>
    <p:sldId id="284" r:id="rId17"/>
    <p:sldId id="285" r:id="rId18"/>
    <p:sldId id="286" r:id="rId19"/>
    <p:sldId id="289" r:id="rId20"/>
    <p:sldId id="288" r:id="rId21"/>
    <p:sldId id="291" r:id="rId22"/>
    <p:sldId id="290"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 " initials="" lastIdx="4" clrIdx="0">
    <p:extLst>
      <p:ext uri="{19B8F6BF-5375-455C-9EA6-DF929625EA0E}">
        <p15:presenceInfo xmlns:p15="http://schemas.microsoft.com/office/powerpoint/2012/main" userId=" "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7C7673"/>
    <a:srgbClr val="E9E7E4"/>
    <a:srgbClr val="EBA557"/>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7" autoAdjust="0"/>
    <p:restoredTop sz="86426" autoAdjust="0"/>
  </p:normalViewPr>
  <p:slideViewPr>
    <p:cSldViewPr snapToGrid="0">
      <p:cViewPr varScale="1">
        <p:scale>
          <a:sx n="72" d="100"/>
          <a:sy n="72" d="100"/>
        </p:scale>
        <p:origin x="202" y="67"/>
      </p:cViewPr>
      <p:guideLst/>
    </p:cSldViewPr>
  </p:slideViewPr>
  <p:outlineViewPr>
    <p:cViewPr>
      <p:scale>
        <a:sx n="33" d="100"/>
        <a:sy n="33" d="100"/>
      </p:scale>
      <p:origin x="0" y="-6989"/>
    </p:cViewPr>
  </p:outlineViewPr>
  <p:notesTextViewPr>
    <p:cViewPr>
      <p:scale>
        <a:sx n="1" d="1"/>
        <a:sy n="1" d="1"/>
      </p:scale>
      <p:origin x="0" y="0"/>
    </p:cViewPr>
  </p:notesTextViewPr>
  <p:notesViewPr>
    <p:cSldViewPr snapToGrid="0">
      <p:cViewPr varScale="1">
        <p:scale>
          <a:sx n="66" d="100"/>
          <a:sy n="66" d="100"/>
        </p:scale>
        <p:origin x="3134" y="3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6-11T11:28:55.622" idx="3">
    <p:pos x="10" y="10"/>
    <p:text/>
    <p:extLst>
      <p:ext uri="{C676402C-5697-4E1C-873F-D02D1690AC5C}">
        <p15:threadingInfo xmlns:p15="http://schemas.microsoft.com/office/powerpoint/2012/main" timeZoneBias="-120"/>
      </p:ext>
    </p:extLst>
  </p:cm>
  <p:cm authorId="1" dt="2020-06-11T11:28:57.490" idx="4">
    <p:pos x="146" y="146"/>
    <p:text/>
    <p:extLst>
      <p:ext uri="{C676402C-5697-4E1C-873F-D02D1690AC5C}">
        <p15:threadingInfo xmlns:p15="http://schemas.microsoft.com/office/powerpoint/2012/main" timeZoneBias="-1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0-05-14T14:39:17.156" idx="2">
    <p:pos x="10" y="10"/>
    <p:text>Où en sont les néophytes sur leur chemin de vie chrétienne ?</p:text>
    <p:extLst>
      <p:ext uri="{C676402C-5697-4E1C-873F-D02D1690AC5C}">
        <p15:threadingInfo xmlns:p15="http://schemas.microsoft.com/office/powerpoint/2012/main" timeZoneBias="-1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0-02-27T12:46:18.639" idx="1">
    <p:pos x="7680" y="0"/>
    <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C3A0F8-BE40-49CB-96FD-930118FB6D4A}" type="datetimeFigureOut">
              <a:rPr lang="fr-FR" smtClean="0"/>
              <a:t>27/08/2020</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D1A337-64F8-492F-ADA8-D62732A0120E}" type="slidenum">
              <a:rPr lang="fr-FR" smtClean="0"/>
              <a:t>‹N°›</a:t>
            </a:fld>
            <a:endParaRPr lang="fr-FR"/>
          </a:p>
        </p:txBody>
      </p:sp>
    </p:spTree>
    <p:extLst>
      <p:ext uri="{BB962C8B-B14F-4D97-AF65-F5344CB8AC3E}">
        <p14:creationId xmlns:p14="http://schemas.microsoft.com/office/powerpoint/2010/main" val="196934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Bonjour à tous, prêtres,</a:t>
            </a:r>
            <a:r>
              <a:rPr lang="fr-FR" baseline="0" dirty="0"/>
              <a:t> diacres et laïcs accompagnateurs de catéchumènes.</a:t>
            </a:r>
          </a:p>
          <a:p>
            <a:r>
              <a:rPr lang="fr-FR" baseline="0" dirty="0"/>
              <a:t>Nous avons été frustrés ces derniers mois de ne pas pouvoir nous réunir à la maison diocésaine.</a:t>
            </a:r>
          </a:p>
          <a:p>
            <a:r>
              <a:rPr lang="fr-FR" baseline="0" dirty="0"/>
              <a:t>Grâce à la technique, l’équipe diocésaine du catéchuménat est heureuse de vous réunir ce soir : Louis (coucou), Jean-Michel (coucou), etc…</a:t>
            </a:r>
          </a:p>
          <a:p>
            <a:endParaRPr lang="fr-FR"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a:t>Merci d’être présents ce soir. Cela nous fait plaisir que vous partagiez avec nous ce souci de l’intégration des néophytes dans nos communautés chrétiennes.</a:t>
            </a:r>
          </a:p>
          <a:p>
            <a:endParaRPr lang="fr-FR" baseline="0" dirty="0"/>
          </a:p>
          <a:p>
            <a:r>
              <a:rPr lang="fr-FR" baseline="0" dirty="0"/>
              <a:t>Quelques consignes pratiques :</a:t>
            </a:r>
          </a:p>
          <a:p>
            <a:pPr marL="171450" indent="-171450">
              <a:buFontTx/>
              <a:buChar char="-"/>
            </a:pPr>
            <a:r>
              <a:rPr lang="fr-FR" baseline="0" dirty="0"/>
              <a:t>Couper les micros pour bien s’écouter</a:t>
            </a:r>
          </a:p>
          <a:p>
            <a:pPr marL="171450" indent="-171450">
              <a:buFontTx/>
              <a:buChar char="-"/>
            </a:pPr>
            <a:r>
              <a:rPr lang="fr-FR" baseline="0" dirty="0"/>
              <a:t>Pour prendre la parole : appuyer sur la barre d’espace de votre clavier, la maintenir enfoncée, la relâcher quand vous avez terminé de parlé</a:t>
            </a:r>
          </a:p>
          <a:p>
            <a:pPr marL="171450" indent="-171450">
              <a:buFontTx/>
              <a:buChar char="-"/>
            </a:pPr>
            <a:r>
              <a:rPr lang="fr-FR" baseline="0" dirty="0"/>
              <a:t>Déroulement de la soirée : comme si on était à la maison diocésaine, nous alternerons topos et temps d’échange.</a:t>
            </a:r>
          </a:p>
        </p:txBody>
      </p:sp>
      <p:sp>
        <p:nvSpPr>
          <p:cNvPr id="4" name="Espace réservé du numéro de diapositive 3"/>
          <p:cNvSpPr>
            <a:spLocks noGrp="1"/>
          </p:cNvSpPr>
          <p:nvPr>
            <p:ph type="sldNum" sz="quarter" idx="5"/>
          </p:nvPr>
        </p:nvSpPr>
        <p:spPr/>
        <p:txBody>
          <a:bodyPr/>
          <a:lstStyle/>
          <a:p>
            <a:fld id="{99D1A337-64F8-492F-ADA8-D62732A0120E}" type="slidenum">
              <a:rPr lang="fr-FR" smtClean="0"/>
              <a:t>1</a:t>
            </a:fld>
            <a:endParaRPr lang="fr-FR"/>
          </a:p>
        </p:txBody>
      </p:sp>
    </p:spTree>
    <p:extLst>
      <p:ext uri="{BB962C8B-B14F-4D97-AF65-F5344CB8AC3E}">
        <p14:creationId xmlns:p14="http://schemas.microsoft.com/office/powerpoint/2010/main" val="16871923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Plusieurs ingrédients émergent</a:t>
            </a:r>
            <a:r>
              <a:rPr lang="fr-FR" baseline="0" dirty="0"/>
              <a:t> de ces recommandations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baseline="0" dirty="0"/>
              <a:t>Vivre les sacrements pour rentrer progressivement dans le Mystère. Mettre en valeur les rites qui initient au Mystère </a:t>
            </a:r>
            <a:r>
              <a:rPr lang="fr-FR" baseline="0" dirty="0">
                <a:sym typeface="Wingdings" panose="05000000000000000000" pitchFamily="2" charset="2"/>
              </a:rPr>
              <a:t> Vivre ensemble la messe.</a:t>
            </a:r>
            <a:endParaRPr lang="fr-FR" baseline="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baseline="0" dirty="0"/>
              <a:t>Le rôle central de la communauté aux côtés des néophytes. « Aux côtés » : compagnons de route sur un même chemin qui nous conduit au Christ. Pas les sachants et les néophytes, mais côte à côte sur un même chemin où on s’enrichit mutuellement, on se soutient.</a:t>
            </a:r>
          </a:p>
          <a:p>
            <a:pPr marL="171450" indent="-171450">
              <a:buFontTx/>
              <a:buChar char="-"/>
            </a:pPr>
            <a:endParaRPr lang="fr-FR" dirty="0"/>
          </a:p>
        </p:txBody>
      </p:sp>
      <p:sp>
        <p:nvSpPr>
          <p:cNvPr id="4" name="Espace réservé du numéro de diapositive 3"/>
          <p:cNvSpPr>
            <a:spLocks noGrp="1"/>
          </p:cNvSpPr>
          <p:nvPr>
            <p:ph type="sldNum" sz="quarter" idx="5"/>
          </p:nvPr>
        </p:nvSpPr>
        <p:spPr/>
        <p:txBody>
          <a:bodyPr/>
          <a:lstStyle/>
          <a:p>
            <a:fld id="{99D1A337-64F8-492F-ADA8-D62732A0120E}" type="slidenum">
              <a:rPr lang="fr-FR" smtClean="0"/>
              <a:t>10</a:t>
            </a:fld>
            <a:endParaRPr lang="fr-FR"/>
          </a:p>
        </p:txBody>
      </p:sp>
    </p:spTree>
    <p:extLst>
      <p:ext uri="{BB962C8B-B14F-4D97-AF65-F5344CB8AC3E}">
        <p14:creationId xmlns:p14="http://schemas.microsoft.com/office/powerpoint/2010/main" val="12742943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Cheminer</a:t>
            </a:r>
            <a:r>
              <a:rPr lang="fr-FR" baseline="0" dirty="0"/>
              <a:t> ensemble sur ce chemin vers Dieu, c’est marcher sur 2 jambes :</a:t>
            </a:r>
          </a:p>
          <a:p>
            <a:pPr marL="171450" indent="-171450">
              <a:buFontTx/>
              <a:buChar char="-"/>
            </a:pPr>
            <a:r>
              <a:rPr lang="fr-FR" baseline="0" dirty="0"/>
              <a:t>Lire la Parole, recevoir un enseignement : le contenu de la Foi chrétienne</a:t>
            </a:r>
          </a:p>
          <a:p>
            <a:pPr marL="171450" indent="-171450">
              <a:buFontTx/>
              <a:buChar char="-"/>
            </a:pPr>
            <a:r>
              <a:rPr lang="fr-FR" baseline="0" dirty="0"/>
              <a:t>Se laisser travailler par ce que l’on a reçu (Parole, enseignement) pour qu’ils transforment nos vies</a:t>
            </a:r>
          </a:p>
          <a:p>
            <a:r>
              <a:rPr lang="fr-FR" dirty="0"/>
              <a:t>Dit autrement :</a:t>
            </a:r>
          </a:p>
          <a:p>
            <a:pPr marL="171450" indent="-171450">
              <a:buFontTx/>
              <a:buChar char="-"/>
            </a:pPr>
            <a:r>
              <a:rPr lang="fr-FR" baseline="0" dirty="0"/>
              <a:t>Recevoir dans notre intelligence</a:t>
            </a:r>
          </a:p>
          <a:p>
            <a:pPr marL="171450" indent="-171450">
              <a:buFontTx/>
              <a:buChar char="-"/>
            </a:pPr>
            <a:r>
              <a:rPr lang="fr-FR" baseline="0" dirty="0"/>
              <a:t>Faire descendre au niveau du cœur et de l’agir</a:t>
            </a:r>
          </a:p>
          <a:p>
            <a:pPr marL="0" indent="0">
              <a:buFontTx/>
              <a:buNone/>
            </a:pPr>
            <a:r>
              <a:rPr lang="fr-FR" baseline="0" dirty="0"/>
              <a:t>Echanger autour de ce que la Parole travaille en nous est une chance pour tous : « vieux chrétiens » et « néophytes ».</a:t>
            </a:r>
          </a:p>
          <a:p>
            <a:pPr marL="0" indent="0">
              <a:buFontTx/>
              <a:buNone/>
            </a:pPr>
            <a:r>
              <a:rPr lang="fr-FR" baseline="0" dirty="0"/>
              <a:t>L’Esprit Saint parle au travers des témoignages de chacun. L’expérience, les questions, les découvertes partagées par chacun est source d’enrichissement pour tous.</a:t>
            </a:r>
            <a:endParaRPr lang="fr-FR" dirty="0"/>
          </a:p>
          <a:p>
            <a:pPr marL="171450" indent="-171450">
              <a:buFontTx/>
              <a:buChar char="-"/>
            </a:pPr>
            <a:endParaRPr lang="fr-FR" baseline="0" dirty="0"/>
          </a:p>
        </p:txBody>
      </p:sp>
      <p:sp>
        <p:nvSpPr>
          <p:cNvPr id="4" name="Espace réservé du numéro de diapositive 3"/>
          <p:cNvSpPr>
            <a:spLocks noGrp="1"/>
          </p:cNvSpPr>
          <p:nvPr>
            <p:ph type="sldNum" sz="quarter" idx="5"/>
          </p:nvPr>
        </p:nvSpPr>
        <p:spPr/>
        <p:txBody>
          <a:bodyPr/>
          <a:lstStyle/>
          <a:p>
            <a:fld id="{99D1A337-64F8-492F-ADA8-D62732A0120E}" type="slidenum">
              <a:rPr lang="fr-FR" smtClean="0"/>
              <a:t>11</a:t>
            </a:fld>
            <a:endParaRPr lang="fr-FR"/>
          </a:p>
        </p:txBody>
      </p:sp>
    </p:spTree>
    <p:extLst>
      <p:ext uri="{BB962C8B-B14F-4D97-AF65-F5344CB8AC3E}">
        <p14:creationId xmlns:p14="http://schemas.microsoft.com/office/powerpoint/2010/main" val="4899176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En</a:t>
            </a:r>
            <a:r>
              <a:rPr lang="fr-FR" baseline="0" dirty="0"/>
              <a:t> reprenant ces différents ingrédients : la communauté, les sacrements, les rites, la Parole, nous avons conçu un parcours pour aider les néophytes à créer du lien avec la communauté, et à trouver leur place. Pas boucher un trou, mais trouver la place qui correspond à leur charisme, à leurs appétences.</a:t>
            </a:r>
          </a:p>
          <a:p>
            <a:pPr marL="171450" indent="-171450">
              <a:buFont typeface="Wingdings" panose="05000000000000000000" pitchFamily="2" charset="2"/>
              <a:buChar char="à"/>
            </a:pPr>
            <a:r>
              <a:rPr lang="fr-FR" baseline="0" dirty="0">
                <a:sym typeface="Wingdings" panose="05000000000000000000" pitchFamily="2" charset="2"/>
              </a:rPr>
              <a:t>Sur 3 dimanches : de suite ou 1 fois par mois, vous choisissez le rythme qui vous convient.</a:t>
            </a:r>
          </a:p>
          <a:p>
            <a:pPr marL="171450" indent="-171450">
              <a:buFont typeface="Wingdings" panose="05000000000000000000" pitchFamily="2" charset="2"/>
              <a:buChar char="à"/>
            </a:pPr>
            <a:r>
              <a:rPr lang="fr-FR" baseline="0" dirty="0">
                <a:sym typeface="Wingdings" panose="05000000000000000000" pitchFamily="2" charset="2"/>
              </a:rPr>
              <a:t>Autour des néophytes, avec quelques accompagnateurs pour faire le lien</a:t>
            </a:r>
          </a:p>
          <a:p>
            <a:pPr marL="171450" indent="-171450">
              <a:buFont typeface="Wingdings" panose="05000000000000000000" pitchFamily="2" charset="2"/>
              <a:buChar char="à"/>
            </a:pPr>
            <a:r>
              <a:rPr lang="fr-FR" baseline="0" dirty="0">
                <a:sym typeface="Wingdings" panose="05000000000000000000" pitchFamily="2" charset="2"/>
              </a:rPr>
              <a:t>Avec surtout des paroissiens que l’on aura sollicité en fonction de la sensibilité du néophyte. Les points communs aident à créer du lien, à trouver des affinités</a:t>
            </a:r>
          </a:p>
        </p:txBody>
      </p:sp>
      <p:sp>
        <p:nvSpPr>
          <p:cNvPr id="4" name="Espace réservé du numéro de diapositive 3"/>
          <p:cNvSpPr>
            <a:spLocks noGrp="1"/>
          </p:cNvSpPr>
          <p:nvPr>
            <p:ph type="sldNum" sz="quarter" idx="5"/>
          </p:nvPr>
        </p:nvSpPr>
        <p:spPr/>
        <p:txBody>
          <a:bodyPr/>
          <a:lstStyle/>
          <a:p>
            <a:fld id="{99D1A337-64F8-492F-ADA8-D62732A0120E}" type="slidenum">
              <a:rPr lang="fr-FR" smtClean="0"/>
              <a:t>12</a:t>
            </a:fld>
            <a:endParaRPr lang="fr-FR"/>
          </a:p>
        </p:txBody>
      </p:sp>
    </p:spTree>
    <p:extLst>
      <p:ext uri="{BB962C8B-B14F-4D97-AF65-F5344CB8AC3E}">
        <p14:creationId xmlns:p14="http://schemas.microsoft.com/office/powerpoint/2010/main" val="649633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Ces rencontres permettront</a:t>
            </a:r>
            <a:r>
              <a:rPr lang="fr-FR" baseline="0" dirty="0"/>
              <a:t> aux néophytes de découvrir différentes manières de vivre en chrétien.</a:t>
            </a:r>
          </a:p>
          <a:p>
            <a:pPr marL="171450" indent="-171450">
              <a:buFont typeface="Wingdings" panose="05000000000000000000" pitchFamily="2" charset="2"/>
              <a:buChar char="à"/>
            </a:pPr>
            <a:r>
              <a:rPr lang="fr-FR" baseline="0" dirty="0">
                <a:sym typeface="Wingdings" panose="05000000000000000000" pitchFamily="2" charset="2"/>
              </a:rPr>
              <a:t>Créer des occasions de rencontrer des chrétiens engagés dans le monde</a:t>
            </a:r>
          </a:p>
          <a:p>
            <a:pPr marL="171450" indent="-171450">
              <a:buFont typeface="Wingdings" panose="05000000000000000000" pitchFamily="2" charset="2"/>
              <a:buChar char="à"/>
            </a:pPr>
            <a:r>
              <a:rPr lang="fr-FR" baseline="0" dirty="0">
                <a:sym typeface="Wingdings" panose="05000000000000000000" pitchFamily="2" charset="2"/>
              </a:rPr>
              <a:t>À vous de faire en fonction de la sensibilité du néophyte et des ressources présentes sur votre paroisse</a:t>
            </a:r>
          </a:p>
          <a:p>
            <a:pPr marL="0" indent="0">
              <a:buFont typeface="Wingdings" panose="05000000000000000000" pitchFamily="2" charset="2"/>
              <a:buNone/>
            </a:pPr>
            <a:r>
              <a:rPr lang="fr-FR" baseline="0" dirty="0">
                <a:sym typeface="Wingdings" panose="05000000000000000000" pitchFamily="2" charset="2"/>
              </a:rPr>
              <a:t>Il ne s’agit pas de dire « Voilà ce qui existe dans la paroisse, que </a:t>
            </a:r>
            <a:r>
              <a:rPr lang="fr-FR" baseline="0" dirty="0" err="1">
                <a:sym typeface="Wingdings" panose="05000000000000000000" pitchFamily="2" charset="2"/>
              </a:rPr>
              <a:t>veux-tu</a:t>
            </a:r>
            <a:r>
              <a:rPr lang="fr-FR" baseline="0" dirty="0">
                <a:sym typeface="Wingdings" panose="05000000000000000000" pitchFamily="2" charset="2"/>
              </a:rPr>
              <a:t> faire ? »</a:t>
            </a:r>
          </a:p>
          <a:p>
            <a:pPr marL="0" indent="0">
              <a:buFont typeface="Wingdings" panose="05000000000000000000" pitchFamily="2" charset="2"/>
              <a:buNone/>
            </a:pPr>
            <a:r>
              <a:rPr lang="fr-FR" baseline="0" dirty="0">
                <a:sym typeface="Wingdings" panose="05000000000000000000" pitchFamily="2" charset="2"/>
              </a:rPr>
              <a:t>L’idée est plutôt de créer une relation </a:t>
            </a:r>
            <a:r>
              <a:rPr lang="fr-FR" baseline="0" dirty="0" err="1">
                <a:sym typeface="Wingdings" panose="05000000000000000000" pitchFamily="2" charset="2"/>
              </a:rPr>
              <a:t>inter-personnelle</a:t>
            </a:r>
            <a:r>
              <a:rPr lang="fr-FR" baseline="0" dirty="0">
                <a:sym typeface="Wingdings" panose="05000000000000000000" pitchFamily="2" charset="2"/>
              </a:rPr>
              <a:t>, de sympathie, qui donnera envie de se revoir pour vivre des choses ensemble. « On y a ensemble ».</a:t>
            </a:r>
          </a:p>
        </p:txBody>
      </p:sp>
      <p:sp>
        <p:nvSpPr>
          <p:cNvPr id="4" name="Espace réservé du numéro de diapositive 3"/>
          <p:cNvSpPr>
            <a:spLocks noGrp="1"/>
          </p:cNvSpPr>
          <p:nvPr>
            <p:ph type="sldNum" sz="quarter" idx="5"/>
          </p:nvPr>
        </p:nvSpPr>
        <p:spPr/>
        <p:txBody>
          <a:bodyPr/>
          <a:lstStyle/>
          <a:p>
            <a:fld id="{99D1A337-64F8-492F-ADA8-D62732A0120E}" type="slidenum">
              <a:rPr lang="fr-FR" smtClean="0"/>
              <a:t>13</a:t>
            </a:fld>
            <a:endParaRPr lang="fr-FR"/>
          </a:p>
        </p:txBody>
      </p:sp>
    </p:spTree>
    <p:extLst>
      <p:ext uri="{BB962C8B-B14F-4D97-AF65-F5344CB8AC3E}">
        <p14:creationId xmlns:p14="http://schemas.microsoft.com/office/powerpoint/2010/main" val="22029415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Il</a:t>
            </a:r>
            <a:r>
              <a:rPr lang="fr-FR" baseline="0" dirty="0"/>
              <a:t> n’est pas facile de trouver sa place dans nos communautés.</a:t>
            </a:r>
          </a:p>
          <a:p>
            <a:r>
              <a:rPr lang="fr-FR" baseline="0" dirty="0"/>
              <a:t>Tout le monde se connaît, est heureux de se retrouver, d’échanger des nouvelles à la fin de la messe.</a:t>
            </a:r>
          </a:p>
          <a:p>
            <a:r>
              <a:rPr lang="fr-FR" baseline="0" dirty="0"/>
              <a:t>Mais les « nouveaux » ? Comment font-ils pour s’intégrer ?</a:t>
            </a:r>
          </a:p>
          <a:p>
            <a:r>
              <a:rPr lang="fr-FR" baseline="0" dirty="0"/>
              <a:t>Le rôle des accompagnateurs est d’assurer ce passage de relais.</a:t>
            </a:r>
          </a:p>
          <a:p>
            <a:r>
              <a:rPr lang="fr-FR" baseline="0" dirty="0"/>
              <a:t>Pour cela, il faut créer des occasions de rencontre, de tisser des liens avec d’autres personnes.</a:t>
            </a:r>
          </a:p>
          <a:p>
            <a:r>
              <a:rPr lang="fr-FR" baseline="0" dirty="0"/>
              <a:t>C’est l’objectif de notre proposition.</a:t>
            </a:r>
          </a:p>
        </p:txBody>
      </p:sp>
      <p:sp>
        <p:nvSpPr>
          <p:cNvPr id="4" name="Espace réservé du numéro de diapositive 3"/>
          <p:cNvSpPr>
            <a:spLocks noGrp="1"/>
          </p:cNvSpPr>
          <p:nvPr>
            <p:ph type="sldNum" sz="quarter" idx="5"/>
          </p:nvPr>
        </p:nvSpPr>
        <p:spPr/>
        <p:txBody>
          <a:bodyPr/>
          <a:lstStyle/>
          <a:p>
            <a:fld id="{99D1A337-64F8-492F-ADA8-D62732A0120E}" type="slidenum">
              <a:rPr lang="fr-FR" smtClean="0"/>
              <a:t>14</a:t>
            </a:fld>
            <a:endParaRPr lang="fr-FR"/>
          </a:p>
        </p:txBody>
      </p:sp>
    </p:spTree>
    <p:extLst>
      <p:ext uri="{BB962C8B-B14F-4D97-AF65-F5344CB8AC3E}">
        <p14:creationId xmlns:p14="http://schemas.microsoft.com/office/powerpoint/2010/main" val="4657882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Une même structure pour toutes</a:t>
            </a:r>
            <a:r>
              <a:rPr lang="fr-FR" baseline="0" dirty="0"/>
              <a:t> les rencontres :</a:t>
            </a:r>
          </a:p>
          <a:p>
            <a:pPr marL="171450" indent="-171450">
              <a:buFontTx/>
              <a:buChar char="-"/>
            </a:pPr>
            <a:r>
              <a:rPr lang="fr-FR" baseline="0" dirty="0"/>
              <a:t>Avant la messe pour faire connaissance, et se mettre en éveil sur un temps particulier de la messe qui fait écho aux rites vécus dans les sacrements de l’initiation (le rite pénitentiel par aspersion pour rappeler l’eau du baptême, les paroles de la consécration pour approfondir le sacrement de l’eucharistie, les invocations à l’Esprit Saint de la prière eucharistique pour rappeler l’Esprit Saint reçu au baptême et à la confirmation).</a:t>
            </a:r>
          </a:p>
          <a:p>
            <a:pPr marL="171450" indent="-171450">
              <a:buFontTx/>
              <a:buChar char="-"/>
            </a:pPr>
            <a:r>
              <a:rPr lang="fr-FR" baseline="0" dirty="0"/>
              <a:t>vivre la messe ensemble</a:t>
            </a:r>
          </a:p>
          <a:p>
            <a:pPr marL="171450" indent="-171450">
              <a:buFontTx/>
              <a:buChar char="-"/>
            </a:pPr>
            <a:r>
              <a:rPr lang="fr-FR" baseline="0" dirty="0"/>
              <a:t>après la messe pour la convivialité (+++) et échanger sur la manière dont on a vécu la messe fort de l’enseignement reçu le matin, se porter dans la prière</a:t>
            </a:r>
          </a:p>
          <a:p>
            <a:r>
              <a:rPr lang="fr-FR" baseline="0" dirty="0"/>
              <a:t>Les ingrédients sont interchangeables : vous pouvez organiser la journée à votre manière.</a:t>
            </a:r>
          </a:p>
        </p:txBody>
      </p:sp>
      <p:sp>
        <p:nvSpPr>
          <p:cNvPr id="4" name="Espace réservé du numéro de diapositive 3"/>
          <p:cNvSpPr>
            <a:spLocks noGrp="1"/>
          </p:cNvSpPr>
          <p:nvPr>
            <p:ph type="sldNum" sz="quarter" idx="5"/>
          </p:nvPr>
        </p:nvSpPr>
        <p:spPr/>
        <p:txBody>
          <a:bodyPr/>
          <a:lstStyle/>
          <a:p>
            <a:fld id="{99D1A337-64F8-492F-ADA8-D62732A0120E}" type="slidenum">
              <a:rPr lang="fr-FR" smtClean="0"/>
              <a:t>15</a:t>
            </a:fld>
            <a:endParaRPr lang="fr-FR"/>
          </a:p>
        </p:txBody>
      </p:sp>
    </p:spTree>
    <p:extLst>
      <p:ext uri="{BB962C8B-B14F-4D97-AF65-F5344CB8AC3E}">
        <p14:creationId xmlns:p14="http://schemas.microsoft.com/office/powerpoint/2010/main" val="30243216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maître</a:t>
            </a:r>
            <a:r>
              <a:rPr lang="fr-FR" baseline="0" dirty="0"/>
              <a:t> mot : la CONVIVIALITE.</a:t>
            </a:r>
          </a:p>
          <a:p>
            <a:r>
              <a:rPr lang="fr-FR" baseline="0" dirty="0"/>
              <a:t>Pour créer du lien, il faut se sentir bien ensemble, se sentir accueilli, respecté.</a:t>
            </a:r>
          </a:p>
          <a:p>
            <a:r>
              <a:rPr lang="fr-FR" baseline="0" dirty="0"/>
              <a:t>Cf définition du Larousse.</a:t>
            </a:r>
          </a:p>
          <a:p>
            <a:r>
              <a:rPr lang="fr-FR" baseline="0" dirty="0" err="1"/>
              <a:t>Convivalité</a:t>
            </a:r>
            <a:r>
              <a:rPr lang="fr-FR" baseline="0" dirty="0"/>
              <a:t> :</a:t>
            </a:r>
          </a:p>
          <a:p>
            <a:pPr marL="171450" indent="-171450">
              <a:buFontTx/>
              <a:buChar char="-"/>
            </a:pPr>
            <a:r>
              <a:rPr lang="fr-FR" baseline="0" dirty="0"/>
              <a:t>À l’accueil : café, biscuits … la décoration de la salle : coin prière, fleurs, bougie … se sentir comme à la maison. Normal on est en famille !</a:t>
            </a:r>
          </a:p>
          <a:p>
            <a:pPr marL="171450" indent="-171450">
              <a:buFontTx/>
              <a:buChar char="-"/>
            </a:pPr>
            <a:r>
              <a:rPr lang="fr-FR" baseline="0" dirty="0"/>
              <a:t>À la messe : on est ensemble, on fait corps.</a:t>
            </a:r>
          </a:p>
          <a:p>
            <a:pPr marL="171450" indent="-171450">
              <a:buFontTx/>
              <a:buChar char="-"/>
            </a:pPr>
            <a:r>
              <a:rPr lang="fr-FR" baseline="0" dirty="0"/>
              <a:t>Après la messe : apéro, repas partagé … ce n’est pas du temps perdu, c’est même le temps le plus important de la rencontre !</a:t>
            </a:r>
          </a:p>
        </p:txBody>
      </p:sp>
      <p:sp>
        <p:nvSpPr>
          <p:cNvPr id="4" name="Espace réservé du numéro de diapositive 3"/>
          <p:cNvSpPr>
            <a:spLocks noGrp="1"/>
          </p:cNvSpPr>
          <p:nvPr>
            <p:ph type="sldNum" sz="quarter" idx="5"/>
          </p:nvPr>
        </p:nvSpPr>
        <p:spPr/>
        <p:txBody>
          <a:bodyPr/>
          <a:lstStyle/>
          <a:p>
            <a:fld id="{99D1A337-64F8-492F-ADA8-D62732A0120E}" type="slidenum">
              <a:rPr lang="fr-FR" smtClean="0"/>
              <a:t>16</a:t>
            </a:fld>
            <a:endParaRPr lang="fr-FR"/>
          </a:p>
        </p:txBody>
      </p:sp>
    </p:spTree>
    <p:extLst>
      <p:ext uri="{BB962C8B-B14F-4D97-AF65-F5344CB8AC3E}">
        <p14:creationId xmlns:p14="http://schemas.microsoft.com/office/powerpoint/2010/main" val="4092023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En écho aux propos du Pape François dans </a:t>
            </a:r>
            <a:r>
              <a:rPr lang="fr-FR" dirty="0" err="1"/>
              <a:t>Amoris</a:t>
            </a:r>
            <a:r>
              <a:rPr lang="fr-FR" dirty="0"/>
              <a:t> Laetitia que nous</a:t>
            </a:r>
            <a:r>
              <a:rPr lang="fr-FR" baseline="0" dirty="0"/>
              <a:t> avons lus :</a:t>
            </a:r>
          </a:p>
          <a:p>
            <a:r>
              <a:rPr lang="fr-FR" dirty="0"/>
              <a:t>Nous allons mettre en valeur les</a:t>
            </a:r>
            <a:r>
              <a:rPr lang="fr-FR" baseline="0" dirty="0"/>
              <a:t> signes liturgiques en faisant le lien entre ce qui a été vécu lors des sacrements de l’initiation chrétienne et ce qui se vit à la messe.</a:t>
            </a:r>
          </a:p>
          <a:p>
            <a:pPr marL="171450" indent="-171450">
              <a:buFontTx/>
              <a:buChar char="-"/>
            </a:pPr>
            <a:r>
              <a:rPr lang="fr-FR" baseline="0" dirty="0"/>
              <a:t>Le signe de l’eau du baptême // le rite pénitentiel par aspersion</a:t>
            </a:r>
          </a:p>
          <a:p>
            <a:pPr marL="171450" indent="-171450">
              <a:buFontTx/>
              <a:buChar char="-"/>
            </a:pPr>
            <a:r>
              <a:rPr lang="fr-FR" baseline="0" dirty="0"/>
              <a:t>Le sacrement de l’eucharistie reçu le jour du baptême // focus sur la prière eucharistique pendant la messe</a:t>
            </a:r>
          </a:p>
          <a:p>
            <a:pPr marL="171450" indent="-171450">
              <a:buFontTx/>
              <a:buChar char="-"/>
            </a:pPr>
            <a:r>
              <a:rPr lang="fr-FR" baseline="0" dirty="0"/>
              <a:t>L’Esprit Saint reçu au baptême et à la confirmation // les invocations à l’Esprit Saint au cours de la messe </a:t>
            </a:r>
            <a:r>
              <a:rPr lang="fr-FR" baseline="0" dirty="0">
                <a:sym typeface="Wingdings" panose="05000000000000000000" pitchFamily="2" charset="2"/>
              </a:rPr>
              <a:t> l’envoi à la fin de la messe</a:t>
            </a:r>
            <a:endParaRPr lang="fr-FR" dirty="0"/>
          </a:p>
        </p:txBody>
      </p:sp>
      <p:sp>
        <p:nvSpPr>
          <p:cNvPr id="4" name="Espace réservé du numéro de diapositive 3"/>
          <p:cNvSpPr>
            <a:spLocks noGrp="1"/>
          </p:cNvSpPr>
          <p:nvPr>
            <p:ph type="sldNum" sz="quarter" idx="5"/>
          </p:nvPr>
        </p:nvSpPr>
        <p:spPr/>
        <p:txBody>
          <a:bodyPr/>
          <a:lstStyle/>
          <a:p>
            <a:fld id="{99D1A337-64F8-492F-ADA8-D62732A0120E}" type="slidenum">
              <a:rPr lang="fr-FR" smtClean="0"/>
              <a:t>17</a:t>
            </a:fld>
            <a:endParaRPr lang="fr-FR"/>
          </a:p>
        </p:txBody>
      </p:sp>
    </p:spTree>
    <p:extLst>
      <p:ext uri="{BB962C8B-B14F-4D97-AF65-F5344CB8AC3E}">
        <p14:creationId xmlns:p14="http://schemas.microsoft.com/office/powerpoint/2010/main" val="11971981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L’objectif 1</a:t>
            </a:r>
            <a:r>
              <a:rPr lang="fr-FR" baseline="30000" dirty="0"/>
              <a:t>er</a:t>
            </a:r>
            <a:r>
              <a:rPr lang="fr-FR" dirty="0"/>
              <a:t> de ces 3 journées</a:t>
            </a:r>
            <a:r>
              <a:rPr lang="fr-FR" baseline="0" dirty="0"/>
              <a:t> est de créer du lien.</a:t>
            </a:r>
          </a:p>
          <a:p>
            <a:r>
              <a:rPr lang="fr-FR" baseline="0" dirty="0"/>
              <a:t>Pour cela :</a:t>
            </a:r>
          </a:p>
          <a:p>
            <a:pPr marL="171450" indent="-171450">
              <a:buFontTx/>
              <a:buChar char="-"/>
            </a:pPr>
            <a:r>
              <a:rPr lang="fr-FR" baseline="0" dirty="0"/>
              <a:t>Il faut du temps : répétition sur 3 dimanches (pas 1 seul dimanche).</a:t>
            </a:r>
          </a:p>
          <a:p>
            <a:pPr marL="171450" indent="-171450">
              <a:buFontTx/>
              <a:buChar char="-"/>
            </a:pPr>
            <a:r>
              <a:rPr lang="fr-FR" baseline="0" dirty="0"/>
              <a:t>Il faut apprendre à se connaître : temps d’échanges, de convivialité</a:t>
            </a:r>
          </a:p>
          <a:p>
            <a:pPr marL="171450" indent="-171450">
              <a:buFontTx/>
              <a:buChar char="-"/>
            </a:pPr>
            <a:r>
              <a:rPr lang="fr-FR" baseline="0" dirty="0"/>
              <a:t>Il faut vivre des choses ensemble pour avoir une histoire en commun : se porter dans la prière</a:t>
            </a:r>
          </a:p>
          <a:p>
            <a:pPr marL="171450" indent="-171450">
              <a:buFontTx/>
              <a:buChar char="-"/>
            </a:pPr>
            <a:endParaRPr lang="fr-FR" dirty="0"/>
          </a:p>
        </p:txBody>
      </p:sp>
      <p:sp>
        <p:nvSpPr>
          <p:cNvPr id="4" name="Espace réservé du numéro de diapositive 3"/>
          <p:cNvSpPr>
            <a:spLocks noGrp="1"/>
          </p:cNvSpPr>
          <p:nvPr>
            <p:ph type="sldNum" sz="quarter" idx="5"/>
          </p:nvPr>
        </p:nvSpPr>
        <p:spPr/>
        <p:txBody>
          <a:bodyPr/>
          <a:lstStyle/>
          <a:p>
            <a:fld id="{99D1A337-64F8-492F-ADA8-D62732A0120E}" type="slidenum">
              <a:rPr lang="fr-FR" smtClean="0"/>
              <a:t>18</a:t>
            </a:fld>
            <a:endParaRPr lang="fr-FR"/>
          </a:p>
        </p:txBody>
      </p:sp>
    </p:spTree>
    <p:extLst>
      <p:ext uri="{BB962C8B-B14F-4D97-AF65-F5344CB8AC3E}">
        <p14:creationId xmlns:p14="http://schemas.microsoft.com/office/powerpoint/2010/main" val="31871982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Pour</a:t>
            </a:r>
            <a:r>
              <a:rPr lang="fr-FR" baseline="0" dirty="0"/>
              <a:t> chaque dimanche, nous avons préparé :</a:t>
            </a:r>
          </a:p>
          <a:p>
            <a:pPr marL="171450" indent="-171450">
              <a:buFontTx/>
              <a:buChar char="-"/>
            </a:pPr>
            <a:r>
              <a:rPr lang="fr-FR" baseline="0" dirty="0"/>
              <a:t>Un guide avec les différents temps de la journée : temps interchangeables selon vos envies. Conserver tous les ingrédients qui forment un ensemble.</a:t>
            </a:r>
          </a:p>
          <a:p>
            <a:pPr marL="171450" indent="-171450">
              <a:buFontTx/>
              <a:buChar char="-"/>
            </a:pPr>
            <a:r>
              <a:rPr lang="fr-FR" baseline="0" dirty="0"/>
              <a:t>Des propositions de chants en relation avec le thème. Internet est un bon outil (</a:t>
            </a:r>
            <a:r>
              <a:rPr lang="fr-FR" baseline="0" dirty="0" err="1"/>
              <a:t>youtube</a:t>
            </a:r>
            <a:r>
              <a:rPr lang="fr-FR" baseline="0" dirty="0"/>
              <a:t>) pour écouter/apprendre un chant dont les paroles vous parlent mais que vous ne connaissez pas. Ecouter et méditer sur un chant.</a:t>
            </a:r>
          </a:p>
          <a:p>
            <a:pPr marL="171450" indent="-171450">
              <a:buFontTx/>
              <a:buChar char="-"/>
            </a:pPr>
            <a:r>
              <a:rPr lang="fr-FR" baseline="0" dirty="0"/>
              <a:t>Un support pédagogique avec des ressources pour une catéchèse sur le thème du dimanche. Vous pourrez le compléter en restant attentifs à parler un langage accessible aux néophytes</a:t>
            </a:r>
            <a:endParaRPr lang="fr-FR" dirty="0"/>
          </a:p>
        </p:txBody>
      </p:sp>
      <p:sp>
        <p:nvSpPr>
          <p:cNvPr id="4" name="Espace réservé du numéro de diapositive 3"/>
          <p:cNvSpPr>
            <a:spLocks noGrp="1"/>
          </p:cNvSpPr>
          <p:nvPr>
            <p:ph type="sldNum" sz="quarter" idx="5"/>
          </p:nvPr>
        </p:nvSpPr>
        <p:spPr/>
        <p:txBody>
          <a:bodyPr/>
          <a:lstStyle/>
          <a:p>
            <a:fld id="{99D1A337-64F8-492F-ADA8-D62732A0120E}" type="slidenum">
              <a:rPr lang="fr-FR" smtClean="0"/>
              <a:t>19</a:t>
            </a:fld>
            <a:endParaRPr lang="fr-FR"/>
          </a:p>
        </p:txBody>
      </p:sp>
    </p:spTree>
    <p:extLst>
      <p:ext uri="{BB962C8B-B14F-4D97-AF65-F5344CB8AC3E}">
        <p14:creationId xmlns:p14="http://schemas.microsoft.com/office/powerpoint/2010/main" val="1101963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Habituellement,</a:t>
            </a:r>
            <a:r>
              <a:rPr lang="fr-FR" baseline="0" dirty="0"/>
              <a:t> les catéchumènes sont très entourés durant le Carême et le temps pascal : scrutins, baptême, confirmation.</a:t>
            </a:r>
          </a:p>
          <a:p>
            <a:r>
              <a:rPr lang="fr-FR" baseline="0" dirty="0"/>
              <a:t>Cette année, les rencontres ont été limitées, se sont vécues en petit comité et avec de la distance.</a:t>
            </a:r>
          </a:p>
          <a:p>
            <a:r>
              <a:rPr lang="fr-FR" baseline="0" dirty="0"/>
              <a:t>Ces conditions n’ont pas permis la rencontre des catéchumènes avec la communauté.</a:t>
            </a:r>
            <a:endParaRPr lang="fr-FR" dirty="0"/>
          </a:p>
        </p:txBody>
      </p:sp>
      <p:sp>
        <p:nvSpPr>
          <p:cNvPr id="4" name="Espace réservé du numéro de diapositive 3"/>
          <p:cNvSpPr>
            <a:spLocks noGrp="1"/>
          </p:cNvSpPr>
          <p:nvPr>
            <p:ph type="sldNum" sz="quarter" idx="5"/>
          </p:nvPr>
        </p:nvSpPr>
        <p:spPr/>
        <p:txBody>
          <a:bodyPr/>
          <a:lstStyle/>
          <a:p>
            <a:fld id="{99D1A337-64F8-492F-ADA8-D62732A0120E}" type="slidenum">
              <a:rPr lang="fr-FR" smtClean="0"/>
              <a:t>2</a:t>
            </a:fld>
            <a:endParaRPr lang="fr-FR"/>
          </a:p>
        </p:txBody>
      </p:sp>
    </p:spTree>
    <p:extLst>
      <p:ext uri="{BB962C8B-B14F-4D97-AF65-F5344CB8AC3E}">
        <p14:creationId xmlns:p14="http://schemas.microsoft.com/office/powerpoint/2010/main" val="3573026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Important de mettre dans le coup tous</a:t>
            </a:r>
            <a:r>
              <a:rPr lang="fr-FR" baseline="0" dirty="0"/>
              <a:t> les acteurs de la paroisse : catéchuménat, curé, célébrant, équipe liturgique.</a:t>
            </a:r>
          </a:p>
          <a:p>
            <a:r>
              <a:rPr lang="fr-FR" baseline="0" dirty="0"/>
              <a:t>Des adaptations sont à prévoir pour chaque messe pour mettre en valeur le thème du dimanche.</a:t>
            </a:r>
          </a:p>
          <a:p>
            <a:r>
              <a:rPr lang="fr-FR" baseline="0" dirty="0"/>
              <a:t>Ex : rite pénitentiel par aspersion / prière eucharistique n°2 / épiclèses prière eucharistique n°4 + envoi + oraison.</a:t>
            </a:r>
          </a:p>
          <a:p>
            <a:r>
              <a:rPr lang="fr-FR" baseline="0" dirty="0"/>
              <a:t>Bien lire la fiche de déroulement avant de préparer le déroulement de la messe avec l’équipe liturgique.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a:t>Ce parcours doit être porté par tous : la communauté autour du néophyte.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a:t>A prévoir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baseline="0" dirty="0"/>
              <a:t>Le calendrier : programmer les 3 dimanches dans le calendrier paroissial</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baseline="0" dirty="0"/>
              <a:t>Solliciter les paroissiens pour former l’équipe, et leur communiquer les 3 dates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fr-FR" baseline="0" dirty="0"/>
              <a:t>Préparer la liturgie en tenant compte du thème</a:t>
            </a:r>
          </a:p>
          <a:p>
            <a:endParaRPr lang="fr-FR" dirty="0"/>
          </a:p>
        </p:txBody>
      </p:sp>
      <p:sp>
        <p:nvSpPr>
          <p:cNvPr id="4" name="Espace réservé du numéro de diapositive 3"/>
          <p:cNvSpPr>
            <a:spLocks noGrp="1"/>
          </p:cNvSpPr>
          <p:nvPr>
            <p:ph type="sldNum" sz="quarter" idx="5"/>
          </p:nvPr>
        </p:nvSpPr>
        <p:spPr/>
        <p:txBody>
          <a:bodyPr/>
          <a:lstStyle/>
          <a:p>
            <a:fld id="{99D1A337-64F8-492F-ADA8-D62732A0120E}" type="slidenum">
              <a:rPr lang="fr-FR" smtClean="0"/>
              <a:t>20</a:t>
            </a:fld>
            <a:endParaRPr lang="fr-FR"/>
          </a:p>
        </p:txBody>
      </p:sp>
    </p:spTree>
    <p:extLst>
      <p:ext uri="{BB962C8B-B14F-4D97-AF65-F5344CB8AC3E}">
        <p14:creationId xmlns:p14="http://schemas.microsoft.com/office/powerpoint/2010/main" val="11103759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Avez-vous</a:t>
            </a:r>
            <a:r>
              <a:rPr lang="fr-FR" baseline="0" dirty="0"/>
              <a:t> des questions ?</a:t>
            </a:r>
            <a:endParaRPr lang="fr-FR" dirty="0"/>
          </a:p>
        </p:txBody>
      </p:sp>
      <p:sp>
        <p:nvSpPr>
          <p:cNvPr id="4" name="Espace réservé du numéro de diapositive 3"/>
          <p:cNvSpPr>
            <a:spLocks noGrp="1"/>
          </p:cNvSpPr>
          <p:nvPr>
            <p:ph type="sldNum" sz="quarter" idx="5"/>
          </p:nvPr>
        </p:nvSpPr>
        <p:spPr/>
        <p:txBody>
          <a:bodyPr/>
          <a:lstStyle/>
          <a:p>
            <a:fld id="{99D1A337-64F8-492F-ADA8-D62732A0120E}" type="slidenum">
              <a:rPr lang="fr-FR" smtClean="0"/>
              <a:t>21</a:t>
            </a:fld>
            <a:endParaRPr lang="fr-FR"/>
          </a:p>
        </p:txBody>
      </p:sp>
    </p:spTree>
    <p:extLst>
      <p:ext uri="{BB962C8B-B14F-4D97-AF65-F5344CB8AC3E}">
        <p14:creationId xmlns:p14="http://schemas.microsoft.com/office/powerpoint/2010/main" val="20734588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En résumé</a:t>
            </a:r>
            <a:r>
              <a:rPr lang="fr-FR" baseline="0" dirty="0"/>
              <a:t> :</a:t>
            </a:r>
          </a:p>
          <a:p>
            <a:pPr marL="171450" indent="-171450">
              <a:buFontTx/>
              <a:buChar char="-"/>
            </a:pPr>
            <a:r>
              <a:rPr lang="fr-FR" baseline="0" dirty="0"/>
              <a:t>l’objectif de ce parcours est de créer du lien dans le groupe pour avoir plaisir à se retrouver dans d’autres occasions (messe, mouvement, vie sociale, loisirs, …)</a:t>
            </a:r>
          </a:p>
          <a:p>
            <a:pPr marL="171450" indent="-171450">
              <a:buFontTx/>
              <a:buChar char="-"/>
            </a:pPr>
            <a:r>
              <a:rPr lang="fr-FR" baseline="0" dirty="0"/>
              <a:t>Pour cela, les accompagnateurs du catéchuménat organisent et coordonnent 3 rencontres autour des signes reçus lors des sacrements de l’initiation chrétienne</a:t>
            </a:r>
          </a:p>
          <a:p>
            <a:pPr marL="171450" indent="-171450">
              <a:buFontTx/>
              <a:buChar char="-"/>
            </a:pPr>
            <a:endParaRPr lang="fr-FR" baseline="0" dirty="0"/>
          </a:p>
          <a:p>
            <a:pPr marL="0" indent="0">
              <a:buFontTx/>
              <a:buNone/>
            </a:pPr>
            <a:r>
              <a:rPr lang="fr-FR" baseline="0" dirty="0"/>
              <a:t>Il s’agit de passer le relais à d’autre membres de la communauté pour permettre au néophyte de poursuivre son chemin de chrétien, de s’ouvrir à de nouvelles rencontres, de nouvelles expériences.</a:t>
            </a:r>
          </a:p>
          <a:p>
            <a:pPr marL="0" indent="0">
              <a:buFontTx/>
              <a:buNone/>
            </a:pPr>
            <a:endParaRPr lang="fr-FR" baseline="0" dirty="0"/>
          </a:p>
          <a:p>
            <a:pPr marL="0" indent="0">
              <a:buFontTx/>
              <a:buNone/>
            </a:pPr>
            <a:r>
              <a:rPr lang="fr-FR" baseline="0" dirty="0"/>
              <a:t>A vous </a:t>
            </a:r>
            <a:r>
              <a:rPr lang="fr-FR" baseline="0"/>
              <a:t>de jouer !</a:t>
            </a:r>
            <a:endParaRPr lang="fr-FR" baseline="0" dirty="0"/>
          </a:p>
        </p:txBody>
      </p:sp>
      <p:sp>
        <p:nvSpPr>
          <p:cNvPr id="4" name="Espace réservé du numéro de diapositive 3"/>
          <p:cNvSpPr>
            <a:spLocks noGrp="1"/>
          </p:cNvSpPr>
          <p:nvPr>
            <p:ph type="sldNum" sz="quarter" idx="5"/>
          </p:nvPr>
        </p:nvSpPr>
        <p:spPr/>
        <p:txBody>
          <a:bodyPr/>
          <a:lstStyle/>
          <a:p>
            <a:fld id="{99D1A337-64F8-492F-ADA8-D62732A0120E}" type="slidenum">
              <a:rPr lang="fr-FR" smtClean="0"/>
              <a:t>22</a:t>
            </a:fld>
            <a:endParaRPr lang="fr-FR"/>
          </a:p>
        </p:txBody>
      </p:sp>
    </p:spTree>
    <p:extLst>
      <p:ext uri="{BB962C8B-B14F-4D97-AF65-F5344CB8AC3E}">
        <p14:creationId xmlns:p14="http://schemas.microsoft.com/office/powerpoint/2010/main" val="1518394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Ils</a:t>
            </a:r>
            <a:r>
              <a:rPr lang="fr-FR" baseline="0" dirty="0"/>
              <a:t> sont dans la phase où ils apprennent à vivre leur foi de manière ordinaire, sans être mis sous le feu des projecteurs. Ils sont devenus membres de la communauté, mais y ont-ils trouvé leur place ?</a:t>
            </a:r>
          </a:p>
          <a:p>
            <a:r>
              <a:rPr lang="fr-FR" baseline="0" dirty="0"/>
              <a:t>C’est cette transition que nous devons accompagner dans le temps de la mystagogie et de l’insertion chrétienne.</a:t>
            </a:r>
            <a:endParaRPr lang="fr-FR" dirty="0"/>
          </a:p>
        </p:txBody>
      </p:sp>
      <p:sp>
        <p:nvSpPr>
          <p:cNvPr id="4" name="Espace réservé du numéro de diapositive 3"/>
          <p:cNvSpPr>
            <a:spLocks noGrp="1"/>
          </p:cNvSpPr>
          <p:nvPr>
            <p:ph type="sldNum" sz="quarter" idx="5"/>
          </p:nvPr>
        </p:nvSpPr>
        <p:spPr/>
        <p:txBody>
          <a:bodyPr/>
          <a:lstStyle/>
          <a:p>
            <a:fld id="{99D1A337-64F8-492F-ADA8-D62732A0120E}" type="slidenum">
              <a:rPr lang="fr-FR" smtClean="0"/>
              <a:t>3</a:t>
            </a:fld>
            <a:endParaRPr lang="fr-FR"/>
          </a:p>
        </p:txBody>
      </p:sp>
    </p:spTree>
    <p:extLst>
      <p:ext uri="{BB962C8B-B14F-4D97-AF65-F5344CB8AC3E}">
        <p14:creationId xmlns:p14="http://schemas.microsoft.com/office/powerpoint/2010/main" val="1012017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L’Eglise, comme une mère, donne naissance à ses</a:t>
            </a:r>
            <a:r>
              <a:rPr lang="fr-FR" baseline="0" dirty="0"/>
              <a:t> enfants par le baptême.</a:t>
            </a:r>
          </a:p>
          <a:p>
            <a:r>
              <a:rPr lang="fr-FR" baseline="0" dirty="0"/>
              <a:t>Une mère ne laisse pas son nouveau-né se débrouiller tout seul dès la naissance. Elle va le nourrir, et prendre soin de lui.</a:t>
            </a:r>
          </a:p>
          <a:p>
            <a:r>
              <a:rPr lang="fr-FR" baseline="0" dirty="0"/>
              <a:t>Les accompagnateurs sont ceux qui ont aidé le catéchumène à grandir dans la foi au Christ jusqu’à sa naissance par le baptême.</a:t>
            </a:r>
          </a:p>
        </p:txBody>
      </p:sp>
      <p:sp>
        <p:nvSpPr>
          <p:cNvPr id="4" name="Espace réservé du numéro de diapositive 3"/>
          <p:cNvSpPr>
            <a:spLocks noGrp="1"/>
          </p:cNvSpPr>
          <p:nvPr>
            <p:ph type="sldNum" sz="quarter" idx="5"/>
          </p:nvPr>
        </p:nvSpPr>
        <p:spPr/>
        <p:txBody>
          <a:bodyPr/>
          <a:lstStyle/>
          <a:p>
            <a:fld id="{99D1A337-64F8-492F-ADA8-D62732A0120E}" type="slidenum">
              <a:rPr lang="fr-FR" smtClean="0"/>
              <a:t>4</a:t>
            </a:fld>
            <a:endParaRPr lang="fr-FR"/>
          </a:p>
        </p:txBody>
      </p:sp>
    </p:spTree>
    <p:extLst>
      <p:ext uri="{BB962C8B-B14F-4D97-AF65-F5344CB8AC3E}">
        <p14:creationId xmlns:p14="http://schemas.microsoft.com/office/powerpoint/2010/main" val="403390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a:t>
            </a:r>
            <a:r>
              <a:rPr lang="fr-FR" baseline="0" dirty="0"/>
              <a:t> parents accompagnent les découvertes, les « 1ères fois » de leur enfant, en expliquant les choses, mais surtout en vivant avec eux ces 1ères expériences, et en mettant des mots sur ce qu’ils vivent.</a:t>
            </a:r>
          </a:p>
          <a:p>
            <a:r>
              <a:rPr lang="fr-FR" baseline="0" dirty="0"/>
              <a:t>De même, l’Eglise accompagne les « 1ères fois » de ses enfants. En catéchuménat, cela s’appelle la « mystagogie ».</a:t>
            </a:r>
          </a:p>
          <a:p>
            <a:r>
              <a:rPr lang="fr-FR" baseline="0" dirty="0"/>
              <a:t>Les accompagnateurs restent un repère pour les néophytes car ils ont partagé beaucoup de choses pendant leur préparation. Ils se connaissent et la confiance est là. C’est la dernière étape de l’accompagnement.</a:t>
            </a:r>
          </a:p>
          <a:p>
            <a:r>
              <a:rPr lang="fr-FR" baseline="0" dirty="0"/>
              <a:t>Durant les messes du temps pascal, on réserve une place pour les néophytes. On les entoure. Ils sont attendus par leur nouvelle famille !</a:t>
            </a:r>
            <a:endParaRPr lang="fr-FR" dirty="0"/>
          </a:p>
        </p:txBody>
      </p:sp>
      <p:sp>
        <p:nvSpPr>
          <p:cNvPr id="4" name="Espace réservé du numéro de diapositive 3"/>
          <p:cNvSpPr>
            <a:spLocks noGrp="1"/>
          </p:cNvSpPr>
          <p:nvPr>
            <p:ph type="sldNum" sz="quarter" idx="5"/>
          </p:nvPr>
        </p:nvSpPr>
        <p:spPr/>
        <p:txBody>
          <a:bodyPr/>
          <a:lstStyle/>
          <a:p>
            <a:fld id="{99D1A337-64F8-492F-ADA8-D62732A0120E}" type="slidenum">
              <a:rPr lang="fr-FR" smtClean="0"/>
              <a:t>5</a:t>
            </a:fld>
            <a:endParaRPr lang="fr-FR"/>
          </a:p>
        </p:txBody>
      </p:sp>
    </p:spTree>
    <p:extLst>
      <p:ext uri="{BB962C8B-B14F-4D97-AF65-F5344CB8AC3E}">
        <p14:creationId xmlns:p14="http://schemas.microsoft.com/office/powerpoint/2010/main" val="25528766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Progressivement, l’enfant prend son indépendance. Il rencontre</a:t>
            </a:r>
            <a:r>
              <a:rPr lang="fr-FR" baseline="0" dirty="0"/>
              <a:t> d’autres personnes : à la crèche, à l’école, ...</a:t>
            </a:r>
          </a:p>
          <a:p>
            <a:r>
              <a:rPr lang="fr-FR" baseline="0" dirty="0"/>
              <a:t>Les parents sont toujours présents, mais ne sont plus les seuls référents. Sur l’image, on voit que c’est l’enfant qui choisit de tenir la main du parent ou de la lâcher.</a:t>
            </a:r>
          </a:p>
          <a:p>
            <a:r>
              <a:rPr lang="fr-FR" baseline="0" dirty="0"/>
              <a:t>Pour les néophytes, c’est le temps où ils rencontrent d’autres personnes que leurs accompagnateurs. Mais est-ce si facile de créer du lien avec des personnes qui se connaissent déjà très bien, qui ont leurs habitudes, leurs cercles d’amitiés ?</a:t>
            </a:r>
            <a:endParaRPr lang="fr-FR" dirty="0"/>
          </a:p>
        </p:txBody>
      </p:sp>
      <p:sp>
        <p:nvSpPr>
          <p:cNvPr id="4" name="Espace réservé du numéro de diapositive 3"/>
          <p:cNvSpPr>
            <a:spLocks noGrp="1"/>
          </p:cNvSpPr>
          <p:nvPr>
            <p:ph type="sldNum" sz="quarter" idx="5"/>
          </p:nvPr>
        </p:nvSpPr>
        <p:spPr/>
        <p:txBody>
          <a:bodyPr/>
          <a:lstStyle/>
          <a:p>
            <a:fld id="{99D1A337-64F8-492F-ADA8-D62732A0120E}" type="slidenum">
              <a:rPr lang="fr-FR" smtClean="0"/>
              <a:t>6</a:t>
            </a:fld>
            <a:endParaRPr lang="fr-FR"/>
          </a:p>
        </p:txBody>
      </p:sp>
    </p:spTree>
    <p:extLst>
      <p:ext uri="{BB962C8B-B14F-4D97-AF65-F5344CB8AC3E}">
        <p14:creationId xmlns:p14="http://schemas.microsoft.com/office/powerpoint/2010/main" val="253675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1- D’après vous, qu’est-ce qui peut favoriser l’intégration des néophytes dans la communauté chrétienne ?</a:t>
            </a:r>
          </a:p>
          <a:p>
            <a:r>
              <a:rPr lang="fr-FR" dirty="0"/>
              <a:t>2- Dans</a:t>
            </a:r>
            <a:r>
              <a:rPr lang="fr-FR" baseline="0" dirty="0"/>
              <a:t> vos communautés, qu’avez-vous mis en place pour aider les catéchumènes/néophytes à trouver leur place ?</a:t>
            </a:r>
          </a:p>
          <a:p>
            <a:r>
              <a:rPr lang="fr-FR" baseline="0" dirty="0">
                <a:sym typeface="Wingdings" panose="05000000000000000000" pitchFamily="2" charset="2"/>
              </a:rPr>
              <a:t> Partage en petits groupes, puis remontée (prévoir 1 rapporteur par groupe)</a:t>
            </a:r>
            <a:endParaRPr lang="fr-FR" dirty="0"/>
          </a:p>
        </p:txBody>
      </p:sp>
      <p:sp>
        <p:nvSpPr>
          <p:cNvPr id="4" name="Espace réservé du numéro de diapositive 3"/>
          <p:cNvSpPr>
            <a:spLocks noGrp="1"/>
          </p:cNvSpPr>
          <p:nvPr>
            <p:ph type="sldNum" sz="quarter" idx="5"/>
          </p:nvPr>
        </p:nvSpPr>
        <p:spPr/>
        <p:txBody>
          <a:bodyPr/>
          <a:lstStyle/>
          <a:p>
            <a:fld id="{99D1A337-64F8-492F-ADA8-D62732A0120E}" type="slidenum">
              <a:rPr lang="fr-FR" smtClean="0"/>
              <a:t>7</a:t>
            </a:fld>
            <a:endParaRPr lang="fr-FR"/>
          </a:p>
        </p:txBody>
      </p:sp>
    </p:spTree>
    <p:extLst>
      <p:ext uri="{BB962C8B-B14F-4D97-AF65-F5344CB8AC3E}">
        <p14:creationId xmlns:p14="http://schemas.microsoft.com/office/powerpoint/2010/main" val="9110448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Regardons maintenant</a:t>
            </a:r>
            <a:r>
              <a:rPr lang="fr-FR" baseline="0" dirty="0"/>
              <a:t> les pistes que nous proposent les textes de référence.</a:t>
            </a:r>
          </a:p>
          <a:p>
            <a:r>
              <a:rPr lang="fr-FR" baseline="0" dirty="0"/>
              <a:t>Tout d’abord cet extrait du RICA (lire le texte en mettant en valeur les passages en couleur).</a:t>
            </a:r>
          </a:p>
          <a:p>
            <a:r>
              <a:rPr lang="fr-FR" baseline="0" dirty="0"/>
              <a:t>On notera quelques points clés :</a:t>
            </a:r>
          </a:p>
          <a:p>
            <a:pPr marL="171450" indent="-171450">
              <a:buFontTx/>
              <a:buChar char="-"/>
            </a:pPr>
            <a:r>
              <a:rPr lang="fr-FR" u="none" baseline="0" dirty="0"/>
              <a:t>Expérience nouvelle et fréquente des sacrements</a:t>
            </a:r>
          </a:p>
          <a:p>
            <a:pPr marL="171450" indent="-171450">
              <a:buFontTx/>
              <a:buChar char="-"/>
            </a:pPr>
            <a:r>
              <a:rPr lang="fr-FR" u="none" baseline="0" dirty="0"/>
              <a:t>Eclaire leur intelligence des Ecritures</a:t>
            </a:r>
          </a:p>
          <a:p>
            <a:pPr marL="171450" indent="-171450">
              <a:buFontTx/>
              <a:buChar char="-"/>
            </a:pPr>
            <a:r>
              <a:rPr lang="fr-FR" u="none" baseline="0" dirty="0"/>
              <a:t>Expérience de la communauté … échanges avec d’autres fidèles … relation plus étroite avec les fidèles … en les entourant d’attention et d’amitié</a:t>
            </a:r>
          </a:p>
          <a:p>
            <a:pPr marL="0" indent="0">
              <a:buFontTx/>
              <a:buNone/>
            </a:pPr>
            <a:r>
              <a:rPr lang="fr-FR" u="none" baseline="0" dirty="0"/>
              <a:t>On parle </a:t>
            </a:r>
            <a:r>
              <a:rPr lang="fr-FR" u="sng" baseline="0" dirty="0"/>
              <a:t>un peu </a:t>
            </a:r>
            <a:r>
              <a:rPr lang="fr-FR" u="none" baseline="0" dirty="0"/>
              <a:t>des sacrements et des Ecritures, mais on parle </a:t>
            </a:r>
            <a:r>
              <a:rPr lang="fr-FR" u="sng" baseline="0" dirty="0"/>
              <a:t>surtout</a:t>
            </a:r>
            <a:r>
              <a:rPr lang="fr-FR" u="none" baseline="0" dirty="0"/>
              <a:t> de la relation avec les autres chrétiens (relire la dernière phrase soulignée)</a:t>
            </a:r>
          </a:p>
        </p:txBody>
      </p:sp>
      <p:sp>
        <p:nvSpPr>
          <p:cNvPr id="4" name="Espace réservé du numéro de diapositive 3"/>
          <p:cNvSpPr>
            <a:spLocks noGrp="1"/>
          </p:cNvSpPr>
          <p:nvPr>
            <p:ph type="sldNum" sz="quarter" idx="5"/>
          </p:nvPr>
        </p:nvSpPr>
        <p:spPr/>
        <p:txBody>
          <a:bodyPr/>
          <a:lstStyle/>
          <a:p>
            <a:fld id="{99D1A337-64F8-492F-ADA8-D62732A0120E}" type="slidenum">
              <a:rPr lang="fr-FR" smtClean="0"/>
              <a:t>8</a:t>
            </a:fld>
            <a:endParaRPr lang="fr-FR"/>
          </a:p>
        </p:txBody>
      </p:sp>
    </p:spTree>
    <p:extLst>
      <p:ext uri="{BB962C8B-B14F-4D97-AF65-F5344CB8AC3E}">
        <p14:creationId xmlns:p14="http://schemas.microsoft.com/office/powerpoint/2010/main" val="41488086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Dans la Joie de l’Evangile, le Pape</a:t>
            </a:r>
            <a:r>
              <a:rPr lang="fr-FR" baseline="0" dirty="0"/>
              <a:t> François évoque l’initiation mystagogique, autrement dit l’explication du Mystère.</a:t>
            </a:r>
          </a:p>
          <a:p>
            <a:r>
              <a:rPr lang="fr-FR" baseline="0" dirty="0"/>
              <a:t>(lire lentement le texte en mettant en valeur les passages en couleur)</a:t>
            </a:r>
          </a:p>
          <a:p>
            <a:r>
              <a:rPr lang="fr-FR" baseline="0" dirty="0"/>
              <a:t>Il parle de progressivité, d’expérience, et de la place de </a:t>
            </a:r>
            <a:r>
              <a:rPr lang="fr-FR" u="sng" baseline="0" dirty="0"/>
              <a:t>toute</a:t>
            </a:r>
            <a:r>
              <a:rPr lang="fr-FR" baseline="0" dirty="0"/>
              <a:t> la communauté. La communauté est l’acteur central de cet accompagnement des néophytes.</a:t>
            </a:r>
          </a:p>
          <a:p>
            <a:r>
              <a:rPr lang="fr-FR" baseline="0" dirty="0"/>
              <a:t>Le Pape François note également l’importance de mettre en valeur les </a:t>
            </a:r>
            <a:r>
              <a:rPr lang="fr-FR" u="sng" baseline="0" dirty="0"/>
              <a:t>signes liturgiques </a:t>
            </a:r>
            <a:r>
              <a:rPr lang="fr-FR" baseline="0" dirty="0"/>
              <a:t>de l’initiation chrétienne, de s’appuyer sur la </a:t>
            </a:r>
            <a:r>
              <a:rPr lang="fr-FR" u="sng" baseline="0" dirty="0"/>
              <a:t>Parole</a:t>
            </a:r>
            <a:r>
              <a:rPr lang="fr-FR" baseline="0" dirty="0"/>
              <a:t>.</a:t>
            </a:r>
          </a:p>
          <a:p>
            <a:r>
              <a:rPr lang="fr-FR" baseline="0" dirty="0"/>
              <a:t>Il parle de processus de croissance et d’intégration de toutes les dimensions de la personne : pas seulement nourrir l’intellect, mais un cheminement d’écoute et de réponse avec la communauté. Dit autrement : vivre des choses ensemble et en parler pour grandir les uns par les autres.</a:t>
            </a:r>
          </a:p>
          <a:p>
            <a:endParaRPr lang="fr-FR" dirty="0"/>
          </a:p>
        </p:txBody>
      </p:sp>
      <p:sp>
        <p:nvSpPr>
          <p:cNvPr id="4" name="Espace réservé du numéro de diapositive 3"/>
          <p:cNvSpPr>
            <a:spLocks noGrp="1"/>
          </p:cNvSpPr>
          <p:nvPr>
            <p:ph type="sldNum" sz="quarter" idx="5"/>
          </p:nvPr>
        </p:nvSpPr>
        <p:spPr/>
        <p:txBody>
          <a:bodyPr/>
          <a:lstStyle/>
          <a:p>
            <a:fld id="{99D1A337-64F8-492F-ADA8-D62732A0120E}" type="slidenum">
              <a:rPr lang="fr-FR" smtClean="0"/>
              <a:t>9</a:t>
            </a:fld>
            <a:endParaRPr lang="fr-FR"/>
          </a:p>
        </p:txBody>
      </p:sp>
    </p:spTree>
    <p:extLst>
      <p:ext uri="{BB962C8B-B14F-4D97-AF65-F5344CB8AC3E}">
        <p14:creationId xmlns:p14="http://schemas.microsoft.com/office/powerpoint/2010/main" val="29741140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fr-FR"/>
              <a:t>Modifiez le style du titre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F339A3F3-FAD1-4AA0-A065-FA1FF63285B6}" type="datetimeFigureOut">
              <a:rPr lang="fr-FR" smtClean="0"/>
              <a:t>27/08/2020</a:t>
            </a:fld>
            <a:endParaRPr lang="fr-FR"/>
          </a:p>
        </p:txBody>
      </p:sp>
      <p:sp>
        <p:nvSpPr>
          <p:cNvPr id="5" name="Footer Placeholder 4"/>
          <p:cNvSpPr>
            <a:spLocks noGrp="1"/>
          </p:cNvSpPr>
          <p:nvPr>
            <p:ph type="ftr" sz="quarter" idx="11"/>
          </p:nvPr>
        </p:nvSpPr>
        <p:spPr>
          <a:xfrm>
            <a:off x="2416500" y="329307"/>
            <a:ext cx="4973915" cy="309201"/>
          </a:xfrm>
        </p:spPr>
        <p:txBody>
          <a:bodyPr/>
          <a:lstStyle/>
          <a:p>
            <a:endParaRPr lang="fr-FR"/>
          </a:p>
        </p:txBody>
      </p:sp>
      <p:sp>
        <p:nvSpPr>
          <p:cNvPr id="6" name="Slide Number Placeholder 5"/>
          <p:cNvSpPr>
            <a:spLocks noGrp="1"/>
          </p:cNvSpPr>
          <p:nvPr>
            <p:ph type="sldNum" sz="quarter" idx="12"/>
          </p:nvPr>
        </p:nvSpPr>
        <p:spPr>
          <a:xfrm>
            <a:off x="1437664" y="798973"/>
            <a:ext cx="811019" cy="503578"/>
          </a:xfrm>
        </p:spPr>
        <p:txBody>
          <a:bodyPr/>
          <a:lstStyle/>
          <a:p>
            <a:fld id="{0177A8BA-0F23-43A8-9020-DF0076FAD139}" type="slidenum">
              <a:rPr lang="fr-FR" smtClean="0"/>
              <a:t>‹N°›</a:t>
            </a:fld>
            <a:endParaRPr lang="fr-FR"/>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19580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F339A3F3-FAD1-4AA0-A065-FA1FF63285B6}" type="datetimeFigureOut">
              <a:rPr lang="fr-FR" smtClean="0"/>
              <a:t>27/08/2020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177A8BA-0F23-43A8-9020-DF0076FAD139}" type="slidenum">
              <a:rPr lang="fr-FR" smtClean="0"/>
              <a:t>‹N°›</a:t>
            </a:fld>
            <a:endParaRPr lang="fr-FR"/>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13588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fr-FR"/>
              <a:t>Modifiez le style du titre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F339A3F3-FAD1-4AA0-A065-FA1FF63285B6}" type="datetimeFigureOut">
              <a:rPr lang="fr-FR" smtClean="0"/>
              <a:t>27/08/2020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177A8BA-0F23-43A8-9020-DF0076FAD139}" type="slidenum">
              <a:rPr lang="fr-FR" smtClean="0"/>
              <a:t>‹N°›</a:t>
            </a:fld>
            <a:endParaRPr lang="fr-FR"/>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81989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ncho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F339A3F3-FAD1-4AA0-A065-FA1FF63285B6}" type="datetimeFigureOut">
              <a:rPr lang="fr-FR" smtClean="0"/>
              <a:t>27/08/2020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177A8BA-0F23-43A8-9020-DF0076FAD139}" type="slidenum">
              <a:rPr lang="fr-FR" smtClean="0"/>
              <a:t>‹N°›</a:t>
            </a:fld>
            <a:endParaRPr lang="fr-FR"/>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54816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fr-FR"/>
              <a:t>Modifiez le style du titre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F339A3F3-FAD1-4AA0-A065-FA1FF63285B6}" type="datetimeFigureOut">
              <a:rPr lang="fr-FR" smtClean="0"/>
              <a:t>27/08/2020</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177A8BA-0F23-43A8-9020-DF0076FAD139}" type="slidenum">
              <a:rPr lang="fr-FR" smtClean="0"/>
              <a:t>‹N°›</a:t>
            </a:fld>
            <a:endParaRPr lang="fr-FR"/>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66475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fr-FR"/>
              <a:t>Modifiez le style du titre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F339A3F3-FAD1-4AA0-A065-FA1FF63285B6}" type="datetimeFigureOut">
              <a:rPr lang="fr-FR" smtClean="0"/>
              <a:t>27/08/2020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0177A8BA-0F23-43A8-9020-DF0076FAD139}" type="slidenum">
              <a:rPr lang="fr-FR" smtClean="0"/>
              <a:t>‹N°›</a:t>
            </a:fld>
            <a:endParaRPr lang="fr-FR"/>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951268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fr-FR"/>
              <a:t>Modifiez le style du titre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1447191" y="2824269"/>
            <a:ext cx="4645152" cy="2644457"/>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6412362" y="2821491"/>
            <a:ext cx="4645152" cy="2637371"/>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F339A3F3-FAD1-4AA0-A065-FA1FF63285B6}" type="datetimeFigureOut">
              <a:rPr lang="fr-FR" smtClean="0"/>
              <a:t>27/08/2020</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0177A8BA-0F23-43A8-9020-DF0076FAD139}" type="slidenum">
              <a:rPr lang="fr-FR" smtClean="0"/>
              <a:t>‹N°›</a:t>
            </a:fld>
            <a:endParaRPr lang="fr-FR"/>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8262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F339A3F3-FAD1-4AA0-A065-FA1FF63285B6}" type="datetimeFigureOut">
              <a:rPr lang="fr-FR" smtClean="0"/>
              <a:t>27/08/2020</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0177A8BA-0F23-43A8-9020-DF0076FAD139}" type="slidenum">
              <a:rPr lang="fr-FR" smtClean="0"/>
              <a:t>‹N°›</a:t>
            </a:fld>
            <a:endParaRPr lang="fr-FR"/>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59926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339A3F3-FAD1-4AA0-A065-FA1FF63285B6}" type="datetimeFigureOut">
              <a:rPr lang="fr-FR" smtClean="0"/>
              <a:t>27/08/2020</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0177A8BA-0F23-43A8-9020-DF0076FAD139}" type="slidenum">
              <a:rPr lang="fr-FR" smtClean="0"/>
              <a:t>‹N°›</a:t>
            </a:fld>
            <a:endParaRPr lang="fr-FR"/>
          </a:p>
        </p:txBody>
      </p:sp>
    </p:spTree>
    <p:extLst>
      <p:ext uri="{BB962C8B-B14F-4D97-AF65-F5344CB8AC3E}">
        <p14:creationId xmlns:p14="http://schemas.microsoft.com/office/powerpoint/2010/main" val="7229132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fr-FR"/>
              <a:t>Modifiez le style du titre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p:txBody>
          <a:bodyPr/>
          <a:lstStyle/>
          <a:p>
            <a:fld id="{F339A3F3-FAD1-4AA0-A065-FA1FF63285B6}" type="datetimeFigureOut">
              <a:rPr lang="fr-FR" smtClean="0"/>
              <a:t>27/08/2020</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0177A8BA-0F23-43A8-9020-DF0076FAD139}" type="slidenum">
              <a:rPr lang="fr-FR" smtClean="0"/>
              <a:t>‹N°›</a:t>
            </a:fld>
            <a:endParaRPr lang="fr-FR"/>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231585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F339A3F3-FAD1-4AA0-A065-FA1FF63285B6}" type="datetimeFigureOut">
              <a:rPr lang="fr-FR" smtClean="0"/>
              <a:t>27/08/2020</a:t>
            </a:fld>
            <a:endParaRPr lang="fr-FR"/>
          </a:p>
        </p:txBody>
      </p:sp>
      <p:sp>
        <p:nvSpPr>
          <p:cNvPr id="6" name="Footer Placeholder 5"/>
          <p:cNvSpPr>
            <a:spLocks noGrp="1"/>
          </p:cNvSpPr>
          <p:nvPr>
            <p:ph type="ftr" sz="quarter" idx="11"/>
          </p:nvPr>
        </p:nvSpPr>
        <p:spPr>
          <a:xfrm>
            <a:off x="1447382" y="318640"/>
            <a:ext cx="5541004" cy="320931"/>
          </a:xfrm>
        </p:spPr>
        <p:txBody>
          <a:bodyPr/>
          <a:lstStyle/>
          <a:p>
            <a:endParaRPr lang="fr-FR"/>
          </a:p>
        </p:txBody>
      </p:sp>
      <p:sp>
        <p:nvSpPr>
          <p:cNvPr id="7" name="Slide Number Placeholder 6"/>
          <p:cNvSpPr>
            <a:spLocks noGrp="1"/>
          </p:cNvSpPr>
          <p:nvPr>
            <p:ph type="sldNum" sz="quarter" idx="12"/>
          </p:nvPr>
        </p:nvSpPr>
        <p:spPr/>
        <p:txBody>
          <a:bodyPr/>
          <a:lstStyle/>
          <a:p>
            <a:fld id="{0177A8BA-0F23-43A8-9020-DF0076FAD139}" type="slidenum">
              <a:rPr lang="fr-FR" smtClean="0"/>
              <a:t>‹N°›</a:t>
            </a:fld>
            <a:endParaRPr lang="fr-FR"/>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63087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F339A3F3-FAD1-4AA0-A065-FA1FF63285B6}" type="datetimeFigureOut">
              <a:rPr lang="fr-FR" smtClean="0"/>
              <a:t>27/08/2020</a:t>
            </a:fld>
            <a:endParaRPr lang="fr-FR"/>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0177A8BA-0F23-43A8-9020-DF0076FAD139}" type="slidenum">
              <a:rPr lang="fr-FR" smtClean="0"/>
              <a:t>‹N°›</a:t>
            </a:fld>
            <a:endParaRPr lang="fr-FR"/>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989481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comments" Target="../comments/commen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jpg"/><Relationship Id="rId10" Type="http://schemas.openxmlformats.org/officeDocument/2006/relationships/comments" Target="../comments/comment3.xml"/><Relationship Id="rId4" Type="http://schemas.openxmlformats.org/officeDocument/2006/relationships/image" Target="../media/image19.jpeg"/><Relationship Id="rId9"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6.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1.jpg"/><Relationship Id="rId4" Type="http://schemas.openxmlformats.org/officeDocument/2006/relationships/image" Target="../media/image12.jpg"/></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6.jp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comments" Target="../comments/comment2.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5.jpg"/><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02DA42-6EB3-43A6-9DF1-DF9DE7E79233}"/>
              </a:ext>
            </a:extLst>
          </p:cNvPr>
          <p:cNvSpPr>
            <a:spLocks noGrp="1"/>
          </p:cNvSpPr>
          <p:nvPr>
            <p:ph type="ctrTitle"/>
          </p:nvPr>
        </p:nvSpPr>
        <p:spPr>
          <a:xfrm>
            <a:off x="5052682" y="842612"/>
            <a:ext cx="6724649" cy="5596199"/>
          </a:xfrm>
        </p:spPr>
        <p:txBody>
          <a:bodyPr>
            <a:normAutofit/>
          </a:bodyPr>
          <a:lstStyle/>
          <a:p>
            <a:pPr algn="ctr"/>
            <a:r>
              <a:rPr lang="fr-FR" sz="6000" cap="none" dirty="0">
                <a:solidFill>
                  <a:schemeClr val="tx1"/>
                </a:solidFill>
              </a:rPr>
              <a:t>Favoriser l’intégration</a:t>
            </a:r>
            <a:br>
              <a:rPr lang="fr-FR" sz="6000" cap="none" dirty="0">
                <a:solidFill>
                  <a:schemeClr val="tx1"/>
                </a:solidFill>
              </a:rPr>
            </a:br>
            <a:r>
              <a:rPr lang="fr-FR" sz="6000" cap="none" dirty="0">
                <a:solidFill>
                  <a:schemeClr val="tx1"/>
                </a:solidFill>
              </a:rPr>
              <a:t>des néophytes</a:t>
            </a:r>
            <a:br>
              <a:rPr lang="fr-FR" sz="6000" cap="none" dirty="0">
                <a:solidFill>
                  <a:schemeClr val="tx1"/>
                </a:solidFill>
              </a:rPr>
            </a:br>
            <a:r>
              <a:rPr lang="fr-FR" sz="6000" cap="none" dirty="0">
                <a:solidFill>
                  <a:schemeClr val="tx1"/>
                </a:solidFill>
              </a:rPr>
              <a:t>dans la communauté chrétienne</a:t>
            </a:r>
          </a:p>
        </p:txBody>
      </p:sp>
      <p:pic>
        <p:nvPicPr>
          <p:cNvPr id="5" name="Image 4">
            <a:extLst>
              <a:ext uri="{FF2B5EF4-FFF2-40B4-BE49-F238E27FC236}">
                <a16:creationId xmlns:a16="http://schemas.microsoft.com/office/drawing/2014/main" id="{B15BC75F-1338-41D8-A85F-92204FE1DA95}"/>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685541" y="493617"/>
            <a:ext cx="1246276" cy="1409612"/>
          </a:xfrm>
          <a:prstGeom prst="rect">
            <a:avLst/>
          </a:prstGeom>
          <a:ln>
            <a:solidFill>
              <a:srgbClr val="FFC000"/>
            </a:solidFill>
          </a:ln>
        </p:spPr>
      </p:pic>
      <p:pic>
        <p:nvPicPr>
          <p:cNvPr id="6" name="Image 5">
            <a:extLst>
              <a:ext uri="{FF2B5EF4-FFF2-40B4-BE49-F238E27FC236}">
                <a16:creationId xmlns:a16="http://schemas.microsoft.com/office/drawing/2014/main" id="{F5661ACB-E7AF-4EEE-A29C-0393B04B3A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913" y="0"/>
            <a:ext cx="4822031" cy="6858000"/>
          </a:xfrm>
          <a:prstGeom prst="rect">
            <a:avLst/>
          </a:prstGeom>
        </p:spPr>
      </p:pic>
    </p:spTree>
    <p:extLst>
      <p:ext uri="{BB962C8B-B14F-4D97-AF65-F5344CB8AC3E}">
        <p14:creationId xmlns:p14="http://schemas.microsoft.com/office/powerpoint/2010/main" val="29137452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D142F69-4EF8-4DB7-9168-514760D40259}"/>
              </a:ext>
            </a:extLst>
          </p:cNvPr>
          <p:cNvSpPr>
            <a:spLocks noGrp="1"/>
          </p:cNvSpPr>
          <p:nvPr>
            <p:ph type="title"/>
          </p:nvPr>
        </p:nvSpPr>
        <p:spPr/>
        <p:txBody>
          <a:bodyPr/>
          <a:lstStyle/>
          <a:p>
            <a:r>
              <a:rPr lang="fr-FR" cap="none" dirty="0"/>
              <a:t>L’accompagnement après le baptême</a:t>
            </a:r>
          </a:p>
        </p:txBody>
      </p:sp>
      <p:sp>
        <p:nvSpPr>
          <p:cNvPr id="3" name="Espace réservé du contenu 2">
            <a:extLst>
              <a:ext uri="{FF2B5EF4-FFF2-40B4-BE49-F238E27FC236}">
                <a16:creationId xmlns:a16="http://schemas.microsoft.com/office/drawing/2014/main" id="{30AA1DB7-CBDF-4B7B-B26C-294516EEB008}"/>
              </a:ext>
            </a:extLst>
          </p:cNvPr>
          <p:cNvSpPr>
            <a:spLocks noGrp="1"/>
          </p:cNvSpPr>
          <p:nvPr>
            <p:ph idx="1"/>
          </p:nvPr>
        </p:nvSpPr>
        <p:spPr>
          <a:xfrm>
            <a:off x="2437000" y="2583904"/>
            <a:ext cx="7692421" cy="2769332"/>
          </a:xfrm>
        </p:spPr>
        <p:txBody>
          <a:bodyPr>
            <a:normAutofit/>
          </a:bodyPr>
          <a:lstStyle/>
          <a:p>
            <a:pPr lvl="0"/>
            <a:r>
              <a:rPr lang="fr-FR" sz="2800" dirty="0"/>
              <a:t>Autour des sacrements, la mise en valeur des rites</a:t>
            </a:r>
          </a:p>
          <a:p>
            <a:pPr lvl="0"/>
            <a:r>
              <a:rPr lang="fr-FR" sz="2800" dirty="0"/>
              <a:t>Centré sur la Parole</a:t>
            </a:r>
          </a:p>
          <a:p>
            <a:r>
              <a:rPr lang="fr-FR" sz="2800" dirty="0"/>
              <a:t>Un cheminement avec la communauté</a:t>
            </a:r>
          </a:p>
          <a:p>
            <a:pPr marL="0" lvl="0" indent="0">
              <a:buNone/>
            </a:pPr>
            <a:endParaRPr lang="fr-FR" sz="2800" dirty="0"/>
          </a:p>
          <a:p>
            <a:endParaRPr lang="fr-FR" sz="2800" dirty="0"/>
          </a:p>
        </p:txBody>
      </p:sp>
    </p:spTree>
    <p:extLst>
      <p:ext uri="{BB962C8B-B14F-4D97-AF65-F5344CB8AC3E}">
        <p14:creationId xmlns:p14="http://schemas.microsoft.com/office/powerpoint/2010/main" val="41591612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946C71-1EA8-405C-B42F-62D07CAE17EC}"/>
              </a:ext>
            </a:extLst>
          </p:cNvPr>
          <p:cNvSpPr>
            <a:spLocks noGrp="1"/>
          </p:cNvSpPr>
          <p:nvPr>
            <p:ph type="title"/>
          </p:nvPr>
        </p:nvSpPr>
        <p:spPr>
          <a:xfrm>
            <a:off x="975602" y="821903"/>
            <a:ext cx="9871969" cy="655290"/>
          </a:xfrm>
        </p:spPr>
        <p:txBody>
          <a:bodyPr>
            <a:normAutofit fontScale="90000"/>
          </a:bodyPr>
          <a:lstStyle/>
          <a:p>
            <a:r>
              <a:rPr lang="fr-FR" cap="none" dirty="0"/>
              <a:t>Un temps équilibré entre </a:t>
            </a:r>
            <a:r>
              <a:rPr lang="fr-FR" cap="none" dirty="0">
                <a:solidFill>
                  <a:srgbClr val="FFC000"/>
                </a:solidFill>
              </a:rPr>
              <a:t>enseignement</a:t>
            </a:r>
            <a:r>
              <a:rPr lang="fr-FR" cap="none" dirty="0"/>
              <a:t> et </a:t>
            </a:r>
            <a:r>
              <a:rPr lang="fr-FR" cap="none" dirty="0">
                <a:solidFill>
                  <a:srgbClr val="FFC000"/>
                </a:solidFill>
              </a:rPr>
              <a:t>expérience de vie </a:t>
            </a:r>
            <a:r>
              <a:rPr lang="fr-FR" cap="none" dirty="0"/>
              <a:t>…</a:t>
            </a:r>
            <a:br>
              <a:rPr lang="fr-FR" cap="none" dirty="0"/>
            </a:br>
            <a:endParaRPr lang="fr-FR" cap="none" dirty="0"/>
          </a:p>
        </p:txBody>
      </p:sp>
      <p:pic>
        <p:nvPicPr>
          <p:cNvPr id="7" name="Image 6">
            <a:extLst>
              <a:ext uri="{FF2B5EF4-FFF2-40B4-BE49-F238E27FC236}">
                <a16:creationId xmlns:a16="http://schemas.microsoft.com/office/drawing/2014/main" id="{D71E71F4-98A8-4F02-A3F7-692C082F01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1565" y="1787955"/>
            <a:ext cx="6989135" cy="3592852"/>
          </a:xfrm>
          <a:prstGeom prst="rect">
            <a:avLst/>
          </a:prstGeom>
        </p:spPr>
      </p:pic>
      <p:sp>
        <p:nvSpPr>
          <p:cNvPr id="8" name="Titre 1">
            <a:extLst>
              <a:ext uri="{FF2B5EF4-FFF2-40B4-BE49-F238E27FC236}">
                <a16:creationId xmlns:a16="http://schemas.microsoft.com/office/drawing/2014/main" id="{2F7C57FD-BDC1-4F3E-BCB6-4DC4D6194D78}"/>
              </a:ext>
            </a:extLst>
          </p:cNvPr>
          <p:cNvSpPr txBox="1">
            <a:spLocks/>
          </p:cNvSpPr>
          <p:nvPr/>
        </p:nvSpPr>
        <p:spPr>
          <a:xfrm>
            <a:off x="-236081" y="5874732"/>
            <a:ext cx="12664162" cy="91847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fr-FR" sz="2900" cap="none" dirty="0"/>
              <a:t>… qui aide à devenir chrétien dans son </a:t>
            </a:r>
            <a:r>
              <a:rPr lang="fr-FR" sz="2900" cap="none" dirty="0">
                <a:solidFill>
                  <a:srgbClr val="FFC000"/>
                </a:solidFill>
              </a:rPr>
              <a:t>cœur</a:t>
            </a:r>
            <a:r>
              <a:rPr lang="fr-FR" sz="2900" cap="none" dirty="0"/>
              <a:t> et dans sa </a:t>
            </a:r>
            <a:r>
              <a:rPr lang="fr-FR" sz="2900" cap="none" dirty="0">
                <a:solidFill>
                  <a:srgbClr val="FFC000"/>
                </a:solidFill>
              </a:rPr>
              <a:t>vie quotidienne.</a:t>
            </a:r>
          </a:p>
        </p:txBody>
      </p:sp>
    </p:spTree>
    <p:extLst>
      <p:ext uri="{BB962C8B-B14F-4D97-AF65-F5344CB8AC3E}">
        <p14:creationId xmlns:p14="http://schemas.microsoft.com/office/powerpoint/2010/main" val="10222077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A01337-A064-4C53-9A35-40B54DA3DF9A}"/>
              </a:ext>
            </a:extLst>
          </p:cNvPr>
          <p:cNvSpPr>
            <a:spLocks noGrp="1"/>
          </p:cNvSpPr>
          <p:nvPr>
            <p:ph type="title"/>
          </p:nvPr>
        </p:nvSpPr>
        <p:spPr/>
        <p:txBody>
          <a:bodyPr/>
          <a:lstStyle/>
          <a:p>
            <a:r>
              <a:rPr lang="fr-FR" cap="none" dirty="0"/>
              <a:t>Pour créer du lien avec la communauté :</a:t>
            </a:r>
            <a:br>
              <a:rPr lang="fr-FR" cap="none" dirty="0"/>
            </a:br>
            <a:r>
              <a:rPr lang="fr-FR" cap="none" dirty="0"/>
              <a:t>une proposition à vivre en paroisse</a:t>
            </a:r>
          </a:p>
        </p:txBody>
      </p:sp>
      <p:sp>
        <p:nvSpPr>
          <p:cNvPr id="3" name="Espace réservé du contenu 2">
            <a:extLst>
              <a:ext uri="{FF2B5EF4-FFF2-40B4-BE49-F238E27FC236}">
                <a16:creationId xmlns:a16="http://schemas.microsoft.com/office/drawing/2014/main" id="{3B09BE89-9500-4DA7-B4C9-781F02E8C763}"/>
              </a:ext>
            </a:extLst>
          </p:cNvPr>
          <p:cNvSpPr>
            <a:spLocks noGrp="1"/>
          </p:cNvSpPr>
          <p:nvPr>
            <p:ph idx="1"/>
          </p:nvPr>
        </p:nvSpPr>
        <p:spPr>
          <a:xfrm>
            <a:off x="1161197" y="2273277"/>
            <a:ext cx="9603275" cy="2988515"/>
          </a:xfrm>
        </p:spPr>
        <p:txBody>
          <a:bodyPr>
            <a:normAutofit/>
          </a:bodyPr>
          <a:lstStyle/>
          <a:p>
            <a:r>
              <a:rPr lang="fr-FR" sz="2400" dirty="0"/>
              <a:t>A déployer sur 3 dimanches</a:t>
            </a:r>
          </a:p>
          <a:p>
            <a:r>
              <a:rPr lang="fr-FR" sz="2400" dirty="0"/>
              <a:t>En groupe :</a:t>
            </a:r>
          </a:p>
          <a:p>
            <a:pPr lvl="1"/>
            <a:r>
              <a:rPr lang="fr-FR" sz="2400" dirty="0"/>
              <a:t>néophyte (s) + quelques accompagnateurs</a:t>
            </a:r>
          </a:p>
          <a:p>
            <a:pPr lvl="1"/>
            <a:r>
              <a:rPr lang="fr-FR" sz="2400" dirty="0"/>
              <a:t>chrétiens de la communauté avec lesquels on pense que le/la néophyte pourra avoir des </a:t>
            </a:r>
            <a:r>
              <a:rPr lang="fr-FR" sz="2400" u="sng" dirty="0"/>
              <a:t>affinités</a:t>
            </a:r>
            <a:r>
              <a:rPr lang="fr-FR" sz="2400" dirty="0"/>
              <a:t> (âge, situation de vie, centres d’intérêt, …), si possible </a:t>
            </a:r>
            <a:r>
              <a:rPr lang="fr-FR" sz="2400" u="sng" dirty="0"/>
              <a:t>engagés</a:t>
            </a:r>
            <a:r>
              <a:rPr lang="fr-FR" sz="2400" dirty="0"/>
              <a:t> dans la société ou la paroisse</a:t>
            </a:r>
          </a:p>
          <a:p>
            <a:pPr lvl="1"/>
            <a:endParaRPr lang="fr-FR" sz="2200" dirty="0"/>
          </a:p>
        </p:txBody>
      </p:sp>
    </p:spTree>
    <p:extLst>
      <p:ext uri="{BB962C8B-B14F-4D97-AF65-F5344CB8AC3E}">
        <p14:creationId xmlns:p14="http://schemas.microsoft.com/office/powerpoint/2010/main" val="25058681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descr="Résultat de recherche d'images pour &quot;groupes alpha&quot;">
            <a:extLst>
              <a:ext uri="{FF2B5EF4-FFF2-40B4-BE49-F238E27FC236}">
                <a16:creationId xmlns:a16="http://schemas.microsoft.com/office/drawing/2014/main" id="{168E4789-919E-430E-AFE3-6A27424AEE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903145">
            <a:off x="452335" y="2279755"/>
            <a:ext cx="2011906" cy="1998493"/>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0651660A-7495-409F-849F-1A5B708BB6A2}"/>
              </a:ext>
            </a:extLst>
          </p:cNvPr>
          <p:cNvSpPr txBox="1"/>
          <p:nvPr/>
        </p:nvSpPr>
        <p:spPr>
          <a:xfrm>
            <a:off x="2373054" y="2678837"/>
            <a:ext cx="7137998" cy="1200329"/>
          </a:xfrm>
          <a:prstGeom prst="rect">
            <a:avLst/>
          </a:prstGeom>
          <a:noFill/>
        </p:spPr>
        <p:txBody>
          <a:bodyPr wrap="square" rtlCol="0">
            <a:spAutoFit/>
          </a:bodyPr>
          <a:lstStyle/>
          <a:p>
            <a:pPr algn="ctr"/>
            <a:r>
              <a:rPr lang="fr-FR" sz="3600" dirty="0">
                <a:solidFill>
                  <a:schemeClr val="accent1"/>
                </a:solidFill>
                <a:latin typeface="Berlin Sans FB" panose="020E0602020502020306" pitchFamily="34" charset="0"/>
              </a:rPr>
              <a:t>Rencontrer des chrétiens</a:t>
            </a:r>
          </a:p>
          <a:p>
            <a:pPr algn="ctr"/>
            <a:r>
              <a:rPr lang="fr-FR" sz="3600" dirty="0">
                <a:solidFill>
                  <a:schemeClr val="accent1"/>
                </a:solidFill>
                <a:latin typeface="Berlin Sans FB" panose="020E0602020502020306" pitchFamily="34" charset="0"/>
              </a:rPr>
              <a:t>qui nous ressemblent	dans le monde</a:t>
            </a:r>
          </a:p>
        </p:txBody>
      </p:sp>
      <p:pic>
        <p:nvPicPr>
          <p:cNvPr id="11" name="Image 10">
            <a:extLst>
              <a:ext uri="{FF2B5EF4-FFF2-40B4-BE49-F238E27FC236}">
                <a16:creationId xmlns:a16="http://schemas.microsoft.com/office/drawing/2014/main" id="{77251D77-00F5-4DDA-82F7-E18F1274EC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249350"/>
            <a:ext cx="3912976" cy="2608650"/>
          </a:xfrm>
          <a:prstGeom prst="rect">
            <a:avLst/>
          </a:prstGeom>
          <a:ln w="12700">
            <a:solidFill>
              <a:srgbClr val="C00000"/>
            </a:solidFill>
          </a:ln>
        </p:spPr>
      </p:pic>
      <p:pic>
        <p:nvPicPr>
          <p:cNvPr id="13" name="Image 12">
            <a:extLst>
              <a:ext uri="{FF2B5EF4-FFF2-40B4-BE49-F238E27FC236}">
                <a16:creationId xmlns:a16="http://schemas.microsoft.com/office/drawing/2014/main" id="{F81D782C-BDC0-4CC1-8D55-0F3F06E1BA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0669" y="0"/>
            <a:ext cx="3078204" cy="2308653"/>
          </a:xfrm>
          <a:prstGeom prst="rect">
            <a:avLst/>
          </a:prstGeom>
          <a:ln w="12700">
            <a:solidFill>
              <a:srgbClr val="C00000"/>
            </a:solidFill>
          </a:ln>
        </p:spPr>
      </p:pic>
      <p:pic>
        <p:nvPicPr>
          <p:cNvPr id="15" name="Image 14">
            <a:extLst>
              <a:ext uri="{FF2B5EF4-FFF2-40B4-BE49-F238E27FC236}">
                <a16:creationId xmlns:a16="http://schemas.microsoft.com/office/drawing/2014/main" id="{29C41633-E1C7-4587-8236-131F75BB3B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09759" y="3134638"/>
            <a:ext cx="2482241" cy="3723362"/>
          </a:xfrm>
          <a:prstGeom prst="rect">
            <a:avLst/>
          </a:prstGeom>
          <a:ln w="12700">
            <a:solidFill>
              <a:srgbClr val="C00000"/>
            </a:solidFill>
          </a:ln>
        </p:spPr>
      </p:pic>
      <p:pic>
        <p:nvPicPr>
          <p:cNvPr id="17" name="Image 16">
            <a:extLst>
              <a:ext uri="{FF2B5EF4-FFF2-40B4-BE49-F238E27FC236}">
                <a16:creationId xmlns:a16="http://schemas.microsoft.com/office/drawing/2014/main" id="{01C10CE2-E170-42D4-A180-3B7A51E81C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79865" y="4034381"/>
            <a:ext cx="4240424" cy="2823619"/>
          </a:xfrm>
          <a:prstGeom prst="rect">
            <a:avLst/>
          </a:prstGeom>
          <a:ln w="12700">
            <a:solidFill>
              <a:srgbClr val="C00000"/>
            </a:solidFill>
          </a:ln>
        </p:spPr>
      </p:pic>
      <p:pic>
        <p:nvPicPr>
          <p:cNvPr id="19" name="Image 18">
            <a:extLst>
              <a:ext uri="{FF2B5EF4-FFF2-40B4-BE49-F238E27FC236}">
                <a16:creationId xmlns:a16="http://schemas.microsoft.com/office/drawing/2014/main" id="{6344C807-66D0-45EB-B57B-2B504E4E773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0"/>
            <a:ext cx="3912975" cy="2608650"/>
          </a:xfrm>
          <a:prstGeom prst="rect">
            <a:avLst/>
          </a:prstGeom>
          <a:ln w="12700">
            <a:solidFill>
              <a:srgbClr val="C00000"/>
            </a:solidFill>
          </a:ln>
        </p:spPr>
      </p:pic>
      <p:pic>
        <p:nvPicPr>
          <p:cNvPr id="21" name="Image 20">
            <a:extLst>
              <a:ext uri="{FF2B5EF4-FFF2-40B4-BE49-F238E27FC236}">
                <a16:creationId xmlns:a16="http://schemas.microsoft.com/office/drawing/2014/main" id="{180A877A-D73A-4FD1-95B3-5FA75FD4DFE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03832" y="0"/>
            <a:ext cx="3685939" cy="2764454"/>
          </a:xfrm>
          <a:prstGeom prst="rect">
            <a:avLst/>
          </a:prstGeom>
          <a:ln w="12700">
            <a:solidFill>
              <a:srgbClr val="C00000"/>
            </a:solidFill>
          </a:ln>
        </p:spPr>
      </p:pic>
    </p:spTree>
    <p:extLst>
      <p:ext uri="{BB962C8B-B14F-4D97-AF65-F5344CB8AC3E}">
        <p14:creationId xmlns:p14="http://schemas.microsoft.com/office/powerpoint/2010/main" val="15039624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A442B0F-5D8F-4996-8BBB-C91AE49FFE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041" y="942749"/>
            <a:ext cx="11582401" cy="7302341"/>
          </a:xfrm>
          <a:prstGeom prst="rect">
            <a:avLst/>
          </a:prstGeom>
        </p:spPr>
      </p:pic>
      <p:pic>
        <p:nvPicPr>
          <p:cNvPr id="10" name="Image 9">
            <a:extLst>
              <a:ext uri="{FF2B5EF4-FFF2-40B4-BE49-F238E27FC236}">
                <a16:creationId xmlns:a16="http://schemas.microsoft.com/office/drawing/2014/main" id="{E95C0393-3014-4D28-9058-76D578D021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1220" y="3278341"/>
            <a:ext cx="4458681" cy="3613758"/>
          </a:xfrm>
          <a:prstGeom prst="rect">
            <a:avLst/>
          </a:prstGeom>
          <a:ln w="12700">
            <a:solidFill>
              <a:srgbClr val="C00000"/>
            </a:solidFill>
          </a:ln>
        </p:spPr>
      </p:pic>
      <p:sp>
        <p:nvSpPr>
          <p:cNvPr id="7" name="Titre 1">
            <a:extLst>
              <a:ext uri="{FF2B5EF4-FFF2-40B4-BE49-F238E27FC236}">
                <a16:creationId xmlns:a16="http://schemas.microsoft.com/office/drawing/2014/main" id="{7F7FE494-E793-4959-ACAB-452AE5103FB9}"/>
              </a:ext>
            </a:extLst>
          </p:cNvPr>
          <p:cNvSpPr txBox="1">
            <a:spLocks/>
          </p:cNvSpPr>
          <p:nvPr/>
        </p:nvSpPr>
        <p:spPr>
          <a:xfrm>
            <a:off x="7310507" y="6010183"/>
            <a:ext cx="5340105" cy="84781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0" i="0" kern="1200" cap="all">
                <a:solidFill>
                  <a:schemeClr val="accent1"/>
                </a:solidFill>
                <a:effectLst/>
                <a:latin typeface="+mj-lt"/>
                <a:ea typeface="+mj-ea"/>
                <a:cs typeface="+mj-cs"/>
              </a:defRPr>
            </a:lvl1pPr>
          </a:lstStyle>
          <a:p>
            <a:r>
              <a:rPr lang="fr-FR" sz="3600" cap="none" dirty="0">
                <a:solidFill>
                  <a:schemeClr val="bg1"/>
                </a:solidFill>
              </a:rPr>
              <a:t>Passer le relais</a:t>
            </a:r>
          </a:p>
        </p:txBody>
      </p:sp>
      <p:sp>
        <p:nvSpPr>
          <p:cNvPr id="6" name="Titre 1">
            <a:extLst>
              <a:ext uri="{FF2B5EF4-FFF2-40B4-BE49-F238E27FC236}">
                <a16:creationId xmlns:a16="http://schemas.microsoft.com/office/drawing/2014/main" id="{4DB04C46-D885-48F9-B98B-04C0F9DA8475}"/>
              </a:ext>
            </a:extLst>
          </p:cNvPr>
          <p:cNvSpPr txBox="1">
            <a:spLocks/>
          </p:cNvSpPr>
          <p:nvPr/>
        </p:nvSpPr>
        <p:spPr>
          <a:xfrm>
            <a:off x="-112734" y="6577"/>
            <a:ext cx="12322635" cy="847817"/>
          </a:xfrm>
          <a:prstGeom prst="rect">
            <a:avLst/>
          </a:prstGeom>
          <a:solidFill>
            <a:schemeClr val="bg1"/>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3200" b="0" i="0" kern="1200" cap="all">
                <a:solidFill>
                  <a:schemeClr val="accent1"/>
                </a:solidFill>
                <a:effectLst/>
                <a:latin typeface="+mj-lt"/>
                <a:ea typeface="+mj-ea"/>
                <a:cs typeface="+mj-cs"/>
              </a:defRPr>
            </a:lvl1pPr>
          </a:lstStyle>
          <a:p>
            <a:r>
              <a:rPr lang="fr-FR" cap="none" dirty="0">
                <a:solidFill>
                  <a:srgbClr val="C00000"/>
                </a:solidFill>
              </a:rPr>
              <a:t>Favoriser la rencontre - Tisser des liens</a:t>
            </a:r>
          </a:p>
        </p:txBody>
      </p:sp>
      <p:sp>
        <p:nvSpPr>
          <p:cNvPr id="5" name="Titre 1">
            <a:extLst>
              <a:ext uri="{FF2B5EF4-FFF2-40B4-BE49-F238E27FC236}">
                <a16:creationId xmlns:a16="http://schemas.microsoft.com/office/drawing/2014/main" id="{72E9926E-4CBB-4B83-8ED9-DE385FB6EDC3}"/>
              </a:ext>
            </a:extLst>
          </p:cNvPr>
          <p:cNvSpPr txBox="1">
            <a:spLocks/>
          </p:cNvSpPr>
          <p:nvPr/>
        </p:nvSpPr>
        <p:spPr>
          <a:xfrm>
            <a:off x="0" y="6044282"/>
            <a:ext cx="6452762" cy="847817"/>
          </a:xfrm>
          <a:prstGeom prst="rect">
            <a:avLst/>
          </a:prstGeom>
          <a:solidFill>
            <a:schemeClr val="bg1"/>
          </a:solidFill>
          <a:ln w="12700">
            <a:solidFill>
              <a:srgbClr val="C00000"/>
            </a:solidFill>
          </a:ln>
        </p:spPr>
        <p:txBody>
          <a:bodyPr vert="horz" lIns="91440" tIns="45720" rIns="91440" bIns="45720" rtlCol="0" anchor="ctr">
            <a:normAutofit/>
          </a:bodyPr>
          <a:lstStyle>
            <a:lvl1pPr algn="ctr" defTabSz="914400" rtl="0" eaLnBrk="1" latinLnBrk="0" hangingPunct="1">
              <a:lnSpc>
                <a:spcPct val="90000"/>
              </a:lnSpc>
              <a:spcBef>
                <a:spcPct val="0"/>
              </a:spcBef>
              <a:buNone/>
              <a:defRPr sz="3200" b="0" i="0" kern="1200" cap="all">
                <a:solidFill>
                  <a:schemeClr val="accent1"/>
                </a:solidFill>
                <a:effectLst/>
                <a:latin typeface="+mj-lt"/>
                <a:ea typeface="+mj-ea"/>
                <a:cs typeface="+mj-cs"/>
              </a:defRPr>
            </a:lvl1pPr>
          </a:lstStyle>
          <a:p>
            <a:r>
              <a:rPr lang="fr-FR" cap="none" dirty="0">
                <a:solidFill>
                  <a:schemeClr val="tx1"/>
                </a:solidFill>
              </a:rPr>
              <a:t>INTEGRATION  =  MEDIATION</a:t>
            </a:r>
          </a:p>
        </p:txBody>
      </p:sp>
    </p:spTree>
    <p:extLst>
      <p:ext uri="{BB962C8B-B14F-4D97-AF65-F5344CB8AC3E}">
        <p14:creationId xmlns:p14="http://schemas.microsoft.com/office/powerpoint/2010/main" val="25336710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85AB8ED0-1618-4FD5-A0DB-32EB150AF226}"/>
              </a:ext>
            </a:extLst>
          </p:cNvPr>
          <p:cNvSpPr>
            <a:spLocks noGrp="1"/>
          </p:cNvSpPr>
          <p:nvPr>
            <p:ph idx="1"/>
          </p:nvPr>
        </p:nvSpPr>
        <p:spPr>
          <a:xfrm>
            <a:off x="1451579" y="2015732"/>
            <a:ext cx="9603275" cy="4029961"/>
          </a:xfrm>
        </p:spPr>
        <p:txBody>
          <a:bodyPr>
            <a:normAutofit lnSpcReduction="10000"/>
          </a:bodyPr>
          <a:lstStyle/>
          <a:p>
            <a:r>
              <a:rPr lang="fr-FR" dirty="0"/>
              <a:t>Avant la messe</a:t>
            </a:r>
          </a:p>
          <a:p>
            <a:pPr lvl="1"/>
            <a:r>
              <a:rPr lang="fr-FR" dirty="0"/>
              <a:t>Faire connaissance – Echanger des nouvelles</a:t>
            </a:r>
          </a:p>
          <a:p>
            <a:pPr lvl="1"/>
            <a:r>
              <a:rPr lang="fr-FR" dirty="0"/>
              <a:t>Echanger sur les sacrements reçus : Baptême-Confirmation-Eucharistie</a:t>
            </a:r>
          </a:p>
          <a:p>
            <a:pPr lvl="1"/>
            <a:r>
              <a:rPr lang="fr-FR" dirty="0"/>
              <a:t>Introduction à un temps de la messe : aspersion – épiclèses et envoi – consécration</a:t>
            </a:r>
          </a:p>
          <a:p>
            <a:r>
              <a:rPr lang="fr-FR" dirty="0"/>
              <a:t>Vivre la messe ensemble</a:t>
            </a:r>
          </a:p>
          <a:p>
            <a:pPr lvl="1"/>
            <a:r>
              <a:rPr lang="fr-FR" dirty="0"/>
              <a:t>Adapter le déroulement pour mettre en valeur le thème étudié</a:t>
            </a:r>
          </a:p>
          <a:p>
            <a:r>
              <a:rPr lang="fr-FR" dirty="0"/>
              <a:t>Après la messe</a:t>
            </a:r>
          </a:p>
          <a:p>
            <a:pPr lvl="1"/>
            <a:r>
              <a:rPr lang="fr-FR" dirty="0"/>
              <a:t>Repas partagé</a:t>
            </a:r>
          </a:p>
          <a:p>
            <a:pPr lvl="1"/>
            <a:r>
              <a:rPr lang="fr-FR" dirty="0"/>
              <a:t>Relire ce qui a été vécu pendant la messe autour du thème</a:t>
            </a:r>
          </a:p>
          <a:p>
            <a:pPr lvl="1"/>
            <a:r>
              <a:rPr lang="fr-FR" dirty="0"/>
              <a:t>Prier ensemble</a:t>
            </a:r>
          </a:p>
          <a:p>
            <a:pPr lvl="1"/>
            <a:endParaRPr lang="fr-FR" dirty="0"/>
          </a:p>
        </p:txBody>
      </p:sp>
      <p:sp>
        <p:nvSpPr>
          <p:cNvPr id="6" name="Titre 1">
            <a:extLst>
              <a:ext uri="{FF2B5EF4-FFF2-40B4-BE49-F238E27FC236}">
                <a16:creationId xmlns:a16="http://schemas.microsoft.com/office/drawing/2014/main" id="{625D3E38-5B0B-4ED3-AA43-586D15709B8F}"/>
              </a:ext>
            </a:extLst>
          </p:cNvPr>
          <p:cNvSpPr txBox="1">
            <a:spLocks/>
          </p:cNvSpPr>
          <p:nvPr/>
        </p:nvSpPr>
        <p:spPr>
          <a:xfrm>
            <a:off x="1603979" y="956919"/>
            <a:ext cx="9603275" cy="10492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fr-FR" cap="none" dirty="0"/>
              <a:t>Un parcours sur 3 dimanches</a:t>
            </a:r>
          </a:p>
        </p:txBody>
      </p:sp>
    </p:spTree>
    <p:extLst>
      <p:ext uri="{BB962C8B-B14F-4D97-AF65-F5344CB8AC3E}">
        <p14:creationId xmlns:p14="http://schemas.microsoft.com/office/powerpoint/2010/main" val="32022529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31E161-0D09-41F3-9E48-F2C550E38128}"/>
              </a:ext>
            </a:extLst>
          </p:cNvPr>
          <p:cNvSpPr>
            <a:spLocks noGrp="1"/>
          </p:cNvSpPr>
          <p:nvPr>
            <p:ph type="title"/>
          </p:nvPr>
        </p:nvSpPr>
        <p:spPr>
          <a:xfrm>
            <a:off x="594330" y="279901"/>
            <a:ext cx="3301396" cy="1049235"/>
          </a:xfrm>
        </p:spPr>
        <p:txBody>
          <a:bodyPr>
            <a:normAutofit/>
          </a:bodyPr>
          <a:lstStyle/>
          <a:p>
            <a:pPr algn="ctr"/>
            <a:r>
              <a:rPr lang="fr-FR" dirty="0" err="1">
                <a:solidFill>
                  <a:schemeClr val="accent2"/>
                </a:solidFill>
                <a:latin typeface="Bradley Hand ITC" panose="03070402050302030203" pitchFamily="66" charset="0"/>
              </a:rPr>
              <a:t>ingredients</a:t>
            </a:r>
            <a:br>
              <a:rPr lang="fr-FR" dirty="0">
                <a:solidFill>
                  <a:schemeClr val="accent2"/>
                </a:solidFill>
                <a:latin typeface="Bradley Hand ITC" panose="03070402050302030203" pitchFamily="66" charset="0"/>
              </a:rPr>
            </a:br>
            <a:r>
              <a:rPr lang="fr-FR" dirty="0">
                <a:solidFill>
                  <a:schemeClr val="accent2"/>
                </a:solidFill>
                <a:latin typeface="Bradley Hand ITC" panose="03070402050302030203" pitchFamily="66" charset="0"/>
              </a:rPr>
              <a:t>de la journée</a:t>
            </a:r>
          </a:p>
        </p:txBody>
      </p:sp>
      <p:sp>
        <p:nvSpPr>
          <p:cNvPr id="7" name="ZoneTexte 6">
            <a:extLst>
              <a:ext uri="{FF2B5EF4-FFF2-40B4-BE49-F238E27FC236}">
                <a16:creationId xmlns:a16="http://schemas.microsoft.com/office/drawing/2014/main" id="{FFE68DF3-4875-4687-B984-ED967778DAE8}"/>
              </a:ext>
            </a:extLst>
          </p:cNvPr>
          <p:cNvSpPr txBox="1"/>
          <p:nvPr/>
        </p:nvSpPr>
        <p:spPr>
          <a:xfrm>
            <a:off x="557555" y="4277554"/>
            <a:ext cx="1928470" cy="369332"/>
          </a:xfrm>
          <a:prstGeom prst="rect">
            <a:avLst/>
          </a:prstGeom>
          <a:noFill/>
        </p:spPr>
        <p:txBody>
          <a:bodyPr wrap="square" rtlCol="0">
            <a:spAutoFit/>
          </a:bodyPr>
          <a:lstStyle/>
          <a:p>
            <a:r>
              <a:rPr lang="fr-FR" dirty="0"/>
              <a:t>Avant la messe</a:t>
            </a:r>
          </a:p>
        </p:txBody>
      </p:sp>
      <p:sp>
        <p:nvSpPr>
          <p:cNvPr id="11" name="ZoneTexte 10">
            <a:extLst>
              <a:ext uri="{FF2B5EF4-FFF2-40B4-BE49-F238E27FC236}">
                <a16:creationId xmlns:a16="http://schemas.microsoft.com/office/drawing/2014/main" id="{756B8D1A-BAA8-4298-BD17-05FBC2CC7596}"/>
              </a:ext>
            </a:extLst>
          </p:cNvPr>
          <p:cNvSpPr txBox="1"/>
          <p:nvPr/>
        </p:nvSpPr>
        <p:spPr>
          <a:xfrm>
            <a:off x="768653" y="5781024"/>
            <a:ext cx="1717372" cy="369332"/>
          </a:xfrm>
          <a:prstGeom prst="rect">
            <a:avLst/>
          </a:prstGeom>
          <a:noFill/>
        </p:spPr>
        <p:txBody>
          <a:bodyPr wrap="square" rtlCol="0">
            <a:spAutoFit/>
          </a:bodyPr>
          <a:lstStyle/>
          <a:p>
            <a:r>
              <a:rPr lang="fr-FR" dirty="0"/>
              <a:t>Après la messe</a:t>
            </a:r>
          </a:p>
        </p:txBody>
      </p:sp>
      <p:sp>
        <p:nvSpPr>
          <p:cNvPr id="12" name="Titre 1">
            <a:extLst>
              <a:ext uri="{FF2B5EF4-FFF2-40B4-BE49-F238E27FC236}">
                <a16:creationId xmlns:a16="http://schemas.microsoft.com/office/drawing/2014/main" id="{5BD94A18-D07C-4179-B617-085EAF6CE719}"/>
              </a:ext>
            </a:extLst>
          </p:cNvPr>
          <p:cNvSpPr txBox="1">
            <a:spLocks/>
          </p:cNvSpPr>
          <p:nvPr/>
        </p:nvSpPr>
        <p:spPr>
          <a:xfrm>
            <a:off x="8311899" y="4078788"/>
            <a:ext cx="3733800" cy="56809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fr-FR" dirty="0"/>
              <a:t>CON-VI-VIA-LI-TE</a:t>
            </a:r>
          </a:p>
          <a:p>
            <a:endParaRPr lang="fr-FR" dirty="0"/>
          </a:p>
        </p:txBody>
      </p:sp>
      <p:sp>
        <p:nvSpPr>
          <p:cNvPr id="3" name="ZoneTexte 2">
            <a:extLst>
              <a:ext uri="{FF2B5EF4-FFF2-40B4-BE49-F238E27FC236}">
                <a16:creationId xmlns:a16="http://schemas.microsoft.com/office/drawing/2014/main" id="{013882DB-F6FB-43B5-B037-AB00C17E6070}"/>
              </a:ext>
            </a:extLst>
          </p:cNvPr>
          <p:cNvSpPr txBox="1"/>
          <p:nvPr/>
        </p:nvSpPr>
        <p:spPr>
          <a:xfrm>
            <a:off x="8149702" y="5027294"/>
            <a:ext cx="3733800" cy="923330"/>
          </a:xfrm>
          <a:prstGeom prst="rect">
            <a:avLst/>
          </a:prstGeom>
          <a:noFill/>
        </p:spPr>
        <p:txBody>
          <a:bodyPr wrap="square" rtlCol="0">
            <a:spAutoFit/>
          </a:bodyPr>
          <a:lstStyle/>
          <a:p>
            <a:pPr algn="ctr"/>
            <a:r>
              <a:rPr lang="fr-FR" u="sng" dirty="0"/>
              <a:t>Définition du Larousse </a:t>
            </a:r>
            <a:r>
              <a:rPr lang="fr-FR" dirty="0"/>
              <a:t>:</a:t>
            </a:r>
          </a:p>
          <a:p>
            <a:pPr algn="ctr"/>
            <a:r>
              <a:rPr lang="fr-FR" dirty="0"/>
              <a:t>favoriser la tolérance et </a:t>
            </a:r>
          </a:p>
          <a:p>
            <a:pPr algn="ctr"/>
            <a:r>
              <a:rPr lang="fr-FR" dirty="0"/>
              <a:t>les échanges réciproques</a:t>
            </a:r>
          </a:p>
        </p:txBody>
      </p:sp>
      <p:sp>
        <p:nvSpPr>
          <p:cNvPr id="10" name="ZoneTexte 9">
            <a:extLst>
              <a:ext uri="{FF2B5EF4-FFF2-40B4-BE49-F238E27FC236}">
                <a16:creationId xmlns:a16="http://schemas.microsoft.com/office/drawing/2014/main" id="{62D713A9-B721-413C-ADA2-EA75ACF7F077}"/>
              </a:ext>
            </a:extLst>
          </p:cNvPr>
          <p:cNvSpPr txBox="1"/>
          <p:nvPr/>
        </p:nvSpPr>
        <p:spPr>
          <a:xfrm>
            <a:off x="9029147" y="3112479"/>
            <a:ext cx="2933700" cy="369332"/>
          </a:xfrm>
          <a:prstGeom prst="rect">
            <a:avLst/>
          </a:prstGeom>
          <a:noFill/>
        </p:spPr>
        <p:txBody>
          <a:bodyPr wrap="square" rtlCol="0">
            <a:spAutoFit/>
          </a:bodyPr>
          <a:lstStyle/>
          <a:p>
            <a:r>
              <a:rPr lang="fr-FR" dirty="0"/>
              <a:t>Vivre la messe ensemble</a:t>
            </a:r>
          </a:p>
        </p:txBody>
      </p:sp>
      <p:pic>
        <p:nvPicPr>
          <p:cNvPr id="9" name="Image 8">
            <a:extLst>
              <a:ext uri="{FF2B5EF4-FFF2-40B4-BE49-F238E27FC236}">
                <a16:creationId xmlns:a16="http://schemas.microsoft.com/office/drawing/2014/main" id="{D792E54F-BDB6-4DD5-981B-49AC137E77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83" y="1270863"/>
            <a:ext cx="4211361" cy="2807925"/>
          </a:xfrm>
          <a:prstGeom prst="rect">
            <a:avLst/>
          </a:prstGeom>
          <a:ln w="12700">
            <a:solidFill>
              <a:srgbClr val="C00000"/>
            </a:solidFill>
          </a:ln>
        </p:spPr>
      </p:pic>
      <p:pic>
        <p:nvPicPr>
          <p:cNvPr id="5" name="Image 4">
            <a:extLst>
              <a:ext uri="{FF2B5EF4-FFF2-40B4-BE49-F238E27FC236}">
                <a16:creationId xmlns:a16="http://schemas.microsoft.com/office/drawing/2014/main" id="{0AE02C94-96FF-4A4E-A543-B3635AA9D9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3494" y="3682558"/>
            <a:ext cx="4758405" cy="3175442"/>
          </a:xfrm>
          <a:prstGeom prst="rect">
            <a:avLst/>
          </a:prstGeom>
          <a:ln w="12700">
            <a:solidFill>
              <a:srgbClr val="C00000"/>
            </a:solidFill>
          </a:ln>
        </p:spPr>
      </p:pic>
      <p:pic>
        <p:nvPicPr>
          <p:cNvPr id="6" name="Image 5">
            <a:extLst>
              <a:ext uri="{FF2B5EF4-FFF2-40B4-BE49-F238E27FC236}">
                <a16:creationId xmlns:a16="http://schemas.microsoft.com/office/drawing/2014/main" id="{3BE70050-F982-4180-B03F-B860E03881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0"/>
            <a:ext cx="6096000" cy="3048000"/>
          </a:xfrm>
          <a:prstGeom prst="rect">
            <a:avLst/>
          </a:prstGeom>
          <a:ln w="12700">
            <a:solidFill>
              <a:srgbClr val="C00000"/>
            </a:solidFill>
          </a:ln>
        </p:spPr>
      </p:pic>
    </p:spTree>
    <p:extLst>
      <p:ext uri="{BB962C8B-B14F-4D97-AF65-F5344CB8AC3E}">
        <p14:creationId xmlns:p14="http://schemas.microsoft.com/office/powerpoint/2010/main" val="2365316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Titre 1">
            <a:extLst>
              <a:ext uri="{FF2B5EF4-FFF2-40B4-BE49-F238E27FC236}">
                <a16:creationId xmlns:a16="http://schemas.microsoft.com/office/drawing/2014/main" id="{5BD94A18-D07C-4179-B617-085EAF6CE719}"/>
              </a:ext>
            </a:extLst>
          </p:cNvPr>
          <p:cNvSpPr txBox="1">
            <a:spLocks/>
          </p:cNvSpPr>
          <p:nvPr/>
        </p:nvSpPr>
        <p:spPr>
          <a:xfrm>
            <a:off x="9075549" y="5182523"/>
            <a:ext cx="3032376" cy="744263"/>
          </a:xfrm>
          <a:prstGeom prst="rect">
            <a:avLst/>
          </a:prstGeom>
        </p:spPr>
        <p:txBody>
          <a:bodyPr vert="horz" lIns="91440" tIns="45720" rIns="91440" bIns="45720" rtlCol="0" anchor="t">
            <a:normAutofit fontScale="92500" lnSpcReduction="20000"/>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fr-FR" dirty="0"/>
              <a:t>RITES</a:t>
            </a:r>
          </a:p>
          <a:p>
            <a:r>
              <a:rPr lang="fr-FR" dirty="0"/>
              <a:t>	SYMBOLES</a:t>
            </a:r>
          </a:p>
        </p:txBody>
      </p:sp>
      <p:sp>
        <p:nvSpPr>
          <p:cNvPr id="7" name="Titre 1">
            <a:extLst>
              <a:ext uri="{FF2B5EF4-FFF2-40B4-BE49-F238E27FC236}">
                <a16:creationId xmlns:a16="http://schemas.microsoft.com/office/drawing/2014/main" id="{22612E37-EC72-4101-B566-92A2A2DDAC00}"/>
              </a:ext>
            </a:extLst>
          </p:cNvPr>
          <p:cNvSpPr txBox="1">
            <a:spLocks/>
          </p:cNvSpPr>
          <p:nvPr/>
        </p:nvSpPr>
        <p:spPr>
          <a:xfrm>
            <a:off x="-148609" y="4493518"/>
            <a:ext cx="3301396" cy="10492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fr-FR" dirty="0" err="1">
                <a:solidFill>
                  <a:schemeClr val="accent2"/>
                </a:solidFill>
                <a:latin typeface="Bradley Hand ITC" panose="03070402050302030203" pitchFamily="66" charset="0"/>
              </a:rPr>
              <a:t>ingredients</a:t>
            </a:r>
            <a:br>
              <a:rPr lang="fr-FR" dirty="0">
                <a:solidFill>
                  <a:schemeClr val="accent2"/>
                </a:solidFill>
                <a:latin typeface="Bradley Hand ITC" panose="03070402050302030203" pitchFamily="66" charset="0"/>
              </a:rPr>
            </a:br>
            <a:r>
              <a:rPr lang="fr-FR" dirty="0">
                <a:solidFill>
                  <a:schemeClr val="accent2"/>
                </a:solidFill>
                <a:latin typeface="Bradley Hand ITC" panose="03070402050302030203" pitchFamily="66" charset="0"/>
              </a:rPr>
              <a:t>de la journée</a:t>
            </a:r>
          </a:p>
        </p:txBody>
      </p:sp>
      <p:sp>
        <p:nvSpPr>
          <p:cNvPr id="5" name="ZoneTexte 4">
            <a:extLst>
              <a:ext uri="{FF2B5EF4-FFF2-40B4-BE49-F238E27FC236}">
                <a16:creationId xmlns:a16="http://schemas.microsoft.com/office/drawing/2014/main" id="{E37E5DEE-29B4-44BB-96B5-E3794D93D6FB}"/>
              </a:ext>
            </a:extLst>
          </p:cNvPr>
          <p:cNvSpPr txBox="1"/>
          <p:nvPr/>
        </p:nvSpPr>
        <p:spPr>
          <a:xfrm>
            <a:off x="357490" y="3575986"/>
            <a:ext cx="2343704" cy="369332"/>
          </a:xfrm>
          <a:prstGeom prst="rect">
            <a:avLst/>
          </a:prstGeom>
          <a:noFill/>
        </p:spPr>
        <p:txBody>
          <a:bodyPr wrap="square" rtlCol="0">
            <a:spAutoFit/>
          </a:bodyPr>
          <a:lstStyle/>
          <a:p>
            <a:r>
              <a:rPr lang="fr-FR" dirty="0"/>
              <a:t>L’eau du Baptême</a:t>
            </a:r>
          </a:p>
        </p:txBody>
      </p:sp>
      <p:sp>
        <p:nvSpPr>
          <p:cNvPr id="11" name="ZoneTexte 10">
            <a:extLst>
              <a:ext uri="{FF2B5EF4-FFF2-40B4-BE49-F238E27FC236}">
                <a16:creationId xmlns:a16="http://schemas.microsoft.com/office/drawing/2014/main" id="{0425A680-7F5E-4E1D-A368-A3B79241A730}"/>
              </a:ext>
            </a:extLst>
          </p:cNvPr>
          <p:cNvSpPr txBox="1"/>
          <p:nvPr/>
        </p:nvSpPr>
        <p:spPr>
          <a:xfrm>
            <a:off x="1337471" y="5793630"/>
            <a:ext cx="2089581" cy="923330"/>
          </a:xfrm>
          <a:prstGeom prst="rect">
            <a:avLst/>
          </a:prstGeom>
          <a:noFill/>
        </p:spPr>
        <p:txBody>
          <a:bodyPr wrap="square" rtlCol="0">
            <a:spAutoFit/>
          </a:bodyPr>
          <a:lstStyle/>
          <a:p>
            <a:pPr algn="ctr"/>
            <a:r>
              <a:rPr lang="fr-FR" dirty="0"/>
              <a:t>L’Esprit Saint</a:t>
            </a:r>
          </a:p>
          <a:p>
            <a:pPr algn="ctr"/>
            <a:r>
              <a:rPr lang="fr-FR" dirty="0"/>
              <a:t>reçu au Baptême et à la Confirmation</a:t>
            </a:r>
          </a:p>
        </p:txBody>
      </p:sp>
      <p:sp>
        <p:nvSpPr>
          <p:cNvPr id="13" name="ZoneTexte 12">
            <a:extLst>
              <a:ext uri="{FF2B5EF4-FFF2-40B4-BE49-F238E27FC236}">
                <a16:creationId xmlns:a16="http://schemas.microsoft.com/office/drawing/2014/main" id="{A6E5A759-E8CA-415A-BA62-18CF93EE5B7E}"/>
              </a:ext>
            </a:extLst>
          </p:cNvPr>
          <p:cNvSpPr txBox="1"/>
          <p:nvPr/>
        </p:nvSpPr>
        <p:spPr>
          <a:xfrm>
            <a:off x="9643292" y="3575986"/>
            <a:ext cx="2343704" cy="646331"/>
          </a:xfrm>
          <a:prstGeom prst="rect">
            <a:avLst/>
          </a:prstGeom>
          <a:noFill/>
        </p:spPr>
        <p:txBody>
          <a:bodyPr wrap="square" rtlCol="0">
            <a:spAutoFit/>
          </a:bodyPr>
          <a:lstStyle/>
          <a:p>
            <a:r>
              <a:rPr lang="fr-FR" dirty="0"/>
              <a:t>Le pain de vie reçu dans l’Eucharistie</a:t>
            </a:r>
          </a:p>
        </p:txBody>
      </p:sp>
      <p:pic>
        <p:nvPicPr>
          <p:cNvPr id="6" name="Image 5">
            <a:extLst>
              <a:ext uri="{FF2B5EF4-FFF2-40B4-BE49-F238E27FC236}">
                <a16:creationId xmlns:a16="http://schemas.microsoft.com/office/drawing/2014/main" id="{4931A161-9EBD-48FF-9244-F37D51D376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481"/>
            <a:ext cx="3522643" cy="3560151"/>
          </a:xfrm>
          <a:prstGeom prst="rect">
            <a:avLst/>
          </a:prstGeom>
          <a:ln w="12700">
            <a:solidFill>
              <a:srgbClr val="C00000"/>
            </a:solidFill>
          </a:ln>
        </p:spPr>
      </p:pic>
      <p:pic>
        <p:nvPicPr>
          <p:cNvPr id="9" name="Image 8">
            <a:extLst>
              <a:ext uri="{FF2B5EF4-FFF2-40B4-BE49-F238E27FC236}">
                <a16:creationId xmlns:a16="http://schemas.microsoft.com/office/drawing/2014/main" id="{4905112F-AFCC-48DD-AB97-654830F882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7152" y="0"/>
            <a:ext cx="3332031" cy="3522670"/>
          </a:xfrm>
          <a:prstGeom prst="rect">
            <a:avLst/>
          </a:prstGeom>
          <a:ln w="12700">
            <a:solidFill>
              <a:srgbClr val="C00000"/>
            </a:solidFill>
          </a:ln>
        </p:spPr>
      </p:pic>
      <p:pic>
        <p:nvPicPr>
          <p:cNvPr id="14" name="Image 13">
            <a:extLst>
              <a:ext uri="{FF2B5EF4-FFF2-40B4-BE49-F238E27FC236}">
                <a16:creationId xmlns:a16="http://schemas.microsoft.com/office/drawing/2014/main" id="{17473EF7-0868-4C53-B531-6C944BAA9E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5168" y="2933139"/>
            <a:ext cx="5174150" cy="3924862"/>
          </a:xfrm>
          <a:prstGeom prst="rect">
            <a:avLst/>
          </a:prstGeom>
          <a:ln w="12700">
            <a:solidFill>
              <a:srgbClr val="C00000"/>
            </a:solidFill>
          </a:ln>
        </p:spPr>
      </p:pic>
    </p:spTree>
    <p:extLst>
      <p:ext uri="{BB962C8B-B14F-4D97-AF65-F5344CB8AC3E}">
        <p14:creationId xmlns:p14="http://schemas.microsoft.com/office/powerpoint/2010/main" val="11409096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F4E18BAB-4E06-43F2-A1E4-021015A46D07}"/>
              </a:ext>
            </a:extLst>
          </p:cNvPr>
          <p:cNvSpPr txBox="1">
            <a:spLocks/>
          </p:cNvSpPr>
          <p:nvPr/>
        </p:nvSpPr>
        <p:spPr>
          <a:xfrm>
            <a:off x="534094" y="4926160"/>
            <a:ext cx="4179949" cy="744263"/>
          </a:xfrm>
          <a:prstGeom prst="rect">
            <a:avLst/>
          </a:prstGeom>
        </p:spPr>
        <p:txBody>
          <a:bodyPr vert="horz" lIns="91440" tIns="45720" rIns="91440" bIns="45720" rtlCol="0" anchor="t">
            <a:normAutofit fontScale="85000" lnSpcReduction="20000"/>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fr-FR" dirty="0"/>
              <a:t>PARTAGE	</a:t>
            </a:r>
          </a:p>
          <a:p>
            <a:r>
              <a:rPr lang="fr-FR" dirty="0"/>
              <a:t>		</a:t>
            </a:r>
            <a:r>
              <a:rPr lang="fr-FR" dirty="0" err="1"/>
              <a:t>fRATERNITE</a:t>
            </a:r>
            <a:endParaRPr lang="fr-FR" dirty="0"/>
          </a:p>
        </p:txBody>
      </p:sp>
      <p:sp>
        <p:nvSpPr>
          <p:cNvPr id="6" name="Titre 1">
            <a:extLst>
              <a:ext uri="{FF2B5EF4-FFF2-40B4-BE49-F238E27FC236}">
                <a16:creationId xmlns:a16="http://schemas.microsoft.com/office/drawing/2014/main" id="{5BFED6BA-A3C3-4396-843A-9573743CFDFF}"/>
              </a:ext>
            </a:extLst>
          </p:cNvPr>
          <p:cNvSpPr txBox="1">
            <a:spLocks/>
          </p:cNvSpPr>
          <p:nvPr/>
        </p:nvSpPr>
        <p:spPr>
          <a:xfrm>
            <a:off x="8022131" y="360740"/>
            <a:ext cx="3301396" cy="10492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fr-FR" dirty="0" err="1">
                <a:solidFill>
                  <a:schemeClr val="accent2"/>
                </a:solidFill>
                <a:latin typeface="Bradley Hand ITC" panose="03070402050302030203" pitchFamily="66" charset="0"/>
              </a:rPr>
              <a:t>ingredients</a:t>
            </a:r>
            <a:br>
              <a:rPr lang="fr-FR" dirty="0">
                <a:solidFill>
                  <a:schemeClr val="accent2"/>
                </a:solidFill>
                <a:latin typeface="Bradley Hand ITC" panose="03070402050302030203" pitchFamily="66" charset="0"/>
              </a:rPr>
            </a:br>
            <a:r>
              <a:rPr lang="fr-FR" dirty="0">
                <a:solidFill>
                  <a:schemeClr val="accent2"/>
                </a:solidFill>
                <a:latin typeface="Bradley Hand ITC" panose="03070402050302030203" pitchFamily="66" charset="0"/>
              </a:rPr>
              <a:t>de la journée</a:t>
            </a:r>
          </a:p>
        </p:txBody>
      </p:sp>
      <p:sp>
        <p:nvSpPr>
          <p:cNvPr id="7" name="Titre 1">
            <a:extLst>
              <a:ext uri="{FF2B5EF4-FFF2-40B4-BE49-F238E27FC236}">
                <a16:creationId xmlns:a16="http://schemas.microsoft.com/office/drawing/2014/main" id="{C1F2CE46-4A1F-45B9-AF88-D3B75CD2C26E}"/>
              </a:ext>
            </a:extLst>
          </p:cNvPr>
          <p:cNvSpPr txBox="1">
            <a:spLocks/>
          </p:cNvSpPr>
          <p:nvPr/>
        </p:nvSpPr>
        <p:spPr>
          <a:xfrm>
            <a:off x="9336362" y="2105023"/>
            <a:ext cx="1760725" cy="7442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r>
              <a:rPr lang="fr-FR" dirty="0"/>
              <a:t>PRIERE</a:t>
            </a:r>
          </a:p>
        </p:txBody>
      </p:sp>
      <p:pic>
        <p:nvPicPr>
          <p:cNvPr id="3" name="Image 2">
            <a:extLst>
              <a:ext uri="{FF2B5EF4-FFF2-40B4-BE49-F238E27FC236}">
                <a16:creationId xmlns:a16="http://schemas.microsoft.com/office/drawing/2014/main" id="{501E79ED-0733-467F-A063-119FEC68AB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34619" y="2689964"/>
            <a:ext cx="5557381" cy="4168036"/>
          </a:xfrm>
          <a:prstGeom prst="rect">
            <a:avLst/>
          </a:prstGeom>
          <a:ln w="12700">
            <a:solidFill>
              <a:srgbClr val="C00000"/>
            </a:solidFill>
          </a:ln>
        </p:spPr>
      </p:pic>
      <p:pic>
        <p:nvPicPr>
          <p:cNvPr id="8" name="Image 7">
            <a:extLst>
              <a:ext uri="{FF2B5EF4-FFF2-40B4-BE49-F238E27FC236}">
                <a16:creationId xmlns:a16="http://schemas.microsoft.com/office/drawing/2014/main" id="{49817BF4-7D9B-4087-8236-00DCCA478F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6023787" cy="4016413"/>
          </a:xfrm>
          <a:prstGeom prst="rect">
            <a:avLst/>
          </a:prstGeom>
          <a:ln w="12700">
            <a:solidFill>
              <a:srgbClr val="C00000"/>
            </a:solidFill>
          </a:ln>
        </p:spPr>
      </p:pic>
    </p:spTree>
    <p:extLst>
      <p:ext uri="{BB962C8B-B14F-4D97-AF65-F5344CB8AC3E}">
        <p14:creationId xmlns:p14="http://schemas.microsoft.com/office/powerpoint/2010/main" val="31448082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A284D2-6FBA-4E4B-96B5-CEA2DE814AD6}"/>
              </a:ext>
            </a:extLst>
          </p:cNvPr>
          <p:cNvSpPr>
            <a:spLocks noGrp="1"/>
          </p:cNvSpPr>
          <p:nvPr>
            <p:ph type="title"/>
          </p:nvPr>
        </p:nvSpPr>
        <p:spPr/>
        <p:txBody>
          <a:bodyPr/>
          <a:lstStyle/>
          <a:p>
            <a:pPr algn="ctr"/>
            <a:r>
              <a:rPr lang="fr-FR" dirty="0"/>
              <a:t>Supports</a:t>
            </a:r>
          </a:p>
        </p:txBody>
      </p:sp>
      <p:sp>
        <p:nvSpPr>
          <p:cNvPr id="7" name="ZoneTexte 6">
            <a:extLst>
              <a:ext uri="{FF2B5EF4-FFF2-40B4-BE49-F238E27FC236}">
                <a16:creationId xmlns:a16="http://schemas.microsoft.com/office/drawing/2014/main" id="{EED210B7-BF4C-4AE2-B6E9-61F966D98746}"/>
              </a:ext>
            </a:extLst>
          </p:cNvPr>
          <p:cNvSpPr txBox="1"/>
          <p:nvPr/>
        </p:nvSpPr>
        <p:spPr>
          <a:xfrm>
            <a:off x="6253216" y="2430807"/>
            <a:ext cx="5513033" cy="1938992"/>
          </a:xfrm>
          <a:prstGeom prst="rect">
            <a:avLst/>
          </a:prstGeom>
          <a:noFill/>
        </p:spPr>
        <p:txBody>
          <a:bodyPr wrap="square" rtlCol="0">
            <a:spAutoFit/>
          </a:bodyPr>
          <a:lstStyle/>
          <a:p>
            <a:pPr marL="285750" indent="-285750">
              <a:buFont typeface="Arial" panose="020B0604020202020204" pitchFamily="34" charset="0"/>
              <a:buChar char="•"/>
            </a:pPr>
            <a:r>
              <a:rPr lang="fr-FR" sz="2400" dirty="0"/>
              <a:t>Un guide pour la rencontre</a:t>
            </a:r>
          </a:p>
          <a:p>
            <a:pPr marL="285750" indent="-285750">
              <a:buFont typeface="Arial" panose="020B0604020202020204" pitchFamily="34" charset="0"/>
              <a:buChar char="•"/>
            </a:pPr>
            <a:endParaRPr lang="fr-FR" sz="2400" dirty="0"/>
          </a:p>
          <a:p>
            <a:pPr marL="285750" indent="-285750">
              <a:buFont typeface="Arial" panose="020B0604020202020204" pitchFamily="34" charset="0"/>
              <a:buChar char="•"/>
            </a:pPr>
            <a:r>
              <a:rPr lang="fr-FR" sz="2400" dirty="0"/>
              <a:t>Des propositions de chants</a:t>
            </a:r>
          </a:p>
          <a:p>
            <a:endParaRPr lang="fr-FR" sz="2400" dirty="0"/>
          </a:p>
          <a:p>
            <a:pPr marL="285750" indent="-285750">
              <a:buFont typeface="Arial" panose="020B0604020202020204" pitchFamily="34" charset="0"/>
              <a:buChar char="•"/>
            </a:pPr>
            <a:r>
              <a:rPr lang="fr-FR" sz="2400" dirty="0"/>
              <a:t>Un support pédagogique</a:t>
            </a:r>
          </a:p>
        </p:txBody>
      </p:sp>
      <p:pic>
        <p:nvPicPr>
          <p:cNvPr id="9" name="Image 8">
            <a:extLst>
              <a:ext uri="{FF2B5EF4-FFF2-40B4-BE49-F238E27FC236}">
                <a16:creationId xmlns:a16="http://schemas.microsoft.com/office/drawing/2014/main" id="{7FF6DBE3-F34F-4A1B-B870-8011DE180E0F}"/>
              </a:ext>
            </a:extLst>
          </p:cNvPr>
          <p:cNvPicPr>
            <a:picLocks noChangeAspect="1"/>
          </p:cNvPicPr>
          <p:nvPr/>
        </p:nvPicPr>
        <p:blipFill>
          <a:blip r:embed="rId3"/>
          <a:stretch>
            <a:fillRect/>
          </a:stretch>
        </p:blipFill>
        <p:spPr>
          <a:xfrm>
            <a:off x="155675" y="157459"/>
            <a:ext cx="2975832" cy="4212340"/>
          </a:xfrm>
          <a:prstGeom prst="rect">
            <a:avLst/>
          </a:prstGeom>
          <a:ln>
            <a:solidFill>
              <a:schemeClr val="tx1">
                <a:lumMod val="50000"/>
                <a:lumOff val="50000"/>
              </a:schemeClr>
            </a:solidFill>
          </a:ln>
        </p:spPr>
      </p:pic>
      <p:pic>
        <p:nvPicPr>
          <p:cNvPr id="10" name="Espace réservé du contenu 9">
            <a:extLst>
              <a:ext uri="{FF2B5EF4-FFF2-40B4-BE49-F238E27FC236}">
                <a16:creationId xmlns:a16="http://schemas.microsoft.com/office/drawing/2014/main" id="{3247720F-1CB7-4675-978C-28A2902EB620}"/>
              </a:ext>
            </a:extLst>
          </p:cNvPr>
          <p:cNvPicPr>
            <a:picLocks noGrp="1" noChangeAspect="1"/>
          </p:cNvPicPr>
          <p:nvPr>
            <p:ph idx="1"/>
          </p:nvPr>
        </p:nvPicPr>
        <p:blipFill>
          <a:blip r:embed="rId4"/>
          <a:stretch>
            <a:fillRect/>
          </a:stretch>
        </p:blipFill>
        <p:spPr>
          <a:xfrm>
            <a:off x="987585" y="1191639"/>
            <a:ext cx="2975832" cy="4229085"/>
          </a:xfrm>
          <a:prstGeom prst="rect">
            <a:avLst/>
          </a:prstGeom>
          <a:ln>
            <a:solidFill>
              <a:schemeClr val="tx1">
                <a:lumMod val="50000"/>
                <a:lumOff val="50000"/>
              </a:schemeClr>
            </a:solidFill>
          </a:ln>
        </p:spPr>
      </p:pic>
      <p:pic>
        <p:nvPicPr>
          <p:cNvPr id="11" name="Image 10">
            <a:extLst>
              <a:ext uri="{FF2B5EF4-FFF2-40B4-BE49-F238E27FC236}">
                <a16:creationId xmlns:a16="http://schemas.microsoft.com/office/drawing/2014/main" id="{B3ECB851-246C-4154-8F9C-9E3823F37BB7}"/>
              </a:ext>
            </a:extLst>
          </p:cNvPr>
          <p:cNvPicPr>
            <a:picLocks noChangeAspect="1"/>
          </p:cNvPicPr>
          <p:nvPr/>
        </p:nvPicPr>
        <p:blipFill>
          <a:blip r:embed="rId5"/>
          <a:stretch>
            <a:fillRect/>
          </a:stretch>
        </p:blipFill>
        <p:spPr>
          <a:xfrm>
            <a:off x="2213477" y="2528171"/>
            <a:ext cx="2975832" cy="4232065"/>
          </a:xfrm>
          <a:prstGeom prst="rect">
            <a:avLst/>
          </a:prstGeom>
          <a:ln>
            <a:solidFill>
              <a:schemeClr val="tx1">
                <a:lumMod val="50000"/>
                <a:lumOff val="50000"/>
              </a:schemeClr>
            </a:solidFill>
          </a:ln>
        </p:spPr>
      </p:pic>
    </p:spTree>
    <p:extLst>
      <p:ext uri="{BB962C8B-B14F-4D97-AF65-F5344CB8AC3E}">
        <p14:creationId xmlns:p14="http://schemas.microsoft.com/office/powerpoint/2010/main" val="1462938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066FFB-D5B5-443D-B121-5D9C7E61829B}"/>
              </a:ext>
            </a:extLst>
          </p:cNvPr>
          <p:cNvSpPr>
            <a:spLocks noGrp="1"/>
          </p:cNvSpPr>
          <p:nvPr>
            <p:ph type="title"/>
          </p:nvPr>
        </p:nvSpPr>
        <p:spPr/>
        <p:txBody>
          <a:bodyPr/>
          <a:lstStyle/>
          <a:p>
            <a:r>
              <a:rPr lang="fr-FR" dirty="0">
                <a:solidFill>
                  <a:schemeClr val="tx1"/>
                </a:solidFill>
              </a:rPr>
              <a:t>Le contexte</a:t>
            </a:r>
          </a:p>
        </p:txBody>
      </p:sp>
      <p:sp>
        <p:nvSpPr>
          <p:cNvPr id="3" name="Espace réservé du contenu 2">
            <a:extLst>
              <a:ext uri="{FF2B5EF4-FFF2-40B4-BE49-F238E27FC236}">
                <a16:creationId xmlns:a16="http://schemas.microsoft.com/office/drawing/2014/main" id="{74937DBD-6B39-4161-8717-0C3E81BA6B82}"/>
              </a:ext>
            </a:extLst>
          </p:cNvPr>
          <p:cNvSpPr>
            <a:spLocks noGrp="1"/>
          </p:cNvSpPr>
          <p:nvPr>
            <p:ph idx="1"/>
          </p:nvPr>
        </p:nvSpPr>
        <p:spPr>
          <a:xfrm>
            <a:off x="1158616" y="2669921"/>
            <a:ext cx="9291215" cy="2334326"/>
          </a:xfrm>
        </p:spPr>
        <p:txBody>
          <a:bodyPr>
            <a:normAutofit/>
          </a:bodyPr>
          <a:lstStyle/>
          <a:p>
            <a:r>
              <a:rPr lang="fr-FR" sz="2800" dirty="0"/>
              <a:t>Préparation perturbée par le confinement</a:t>
            </a:r>
          </a:p>
          <a:p>
            <a:r>
              <a:rPr lang="fr-FR" sz="2800" dirty="0"/>
              <a:t>Lien distendu avec la communauté chrétienne</a:t>
            </a:r>
          </a:p>
          <a:p>
            <a:pPr marL="0" indent="0">
              <a:buNone/>
            </a:pPr>
            <a:r>
              <a:rPr lang="fr-FR" sz="2800" dirty="0"/>
              <a:t>(scrutins et baptêmes en petit comité)</a:t>
            </a:r>
          </a:p>
        </p:txBody>
      </p:sp>
    </p:spTree>
    <p:extLst>
      <p:ext uri="{BB962C8B-B14F-4D97-AF65-F5344CB8AC3E}">
        <p14:creationId xmlns:p14="http://schemas.microsoft.com/office/powerpoint/2010/main" val="5333311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6DD105-343C-4457-BEDF-4AE031623218}"/>
              </a:ext>
            </a:extLst>
          </p:cNvPr>
          <p:cNvSpPr>
            <a:spLocks noGrp="1"/>
          </p:cNvSpPr>
          <p:nvPr>
            <p:ph type="title"/>
          </p:nvPr>
        </p:nvSpPr>
        <p:spPr>
          <a:xfrm>
            <a:off x="1442702" y="792292"/>
            <a:ext cx="9603275" cy="1049235"/>
          </a:xfrm>
        </p:spPr>
        <p:txBody>
          <a:bodyPr/>
          <a:lstStyle/>
          <a:p>
            <a:pPr algn="r"/>
            <a:r>
              <a:rPr lang="fr-FR" cap="none" dirty="0"/>
              <a:t>Une proposition à mettre en place</a:t>
            </a:r>
            <a:br>
              <a:rPr lang="fr-FR" cap="none" dirty="0"/>
            </a:br>
            <a:r>
              <a:rPr lang="fr-FR" cap="none" dirty="0"/>
              <a:t>avec </a:t>
            </a:r>
            <a:r>
              <a:rPr lang="fr-FR" cap="none"/>
              <a:t>votre curé, l’EAP </a:t>
            </a:r>
            <a:r>
              <a:rPr lang="fr-FR" cap="none" dirty="0"/>
              <a:t>et l’équipe liturgique</a:t>
            </a:r>
          </a:p>
        </p:txBody>
      </p:sp>
      <p:sp>
        <p:nvSpPr>
          <p:cNvPr id="7" name="ZoneTexte 6">
            <a:extLst>
              <a:ext uri="{FF2B5EF4-FFF2-40B4-BE49-F238E27FC236}">
                <a16:creationId xmlns:a16="http://schemas.microsoft.com/office/drawing/2014/main" id="{46053919-2962-4018-A714-47C5CED36053}"/>
              </a:ext>
            </a:extLst>
          </p:cNvPr>
          <p:cNvSpPr txBox="1"/>
          <p:nvPr/>
        </p:nvSpPr>
        <p:spPr>
          <a:xfrm>
            <a:off x="62145" y="6058589"/>
            <a:ext cx="6720396" cy="830997"/>
          </a:xfrm>
          <a:prstGeom prst="rect">
            <a:avLst/>
          </a:prstGeom>
          <a:noFill/>
        </p:spPr>
        <p:txBody>
          <a:bodyPr wrap="square" rtlCol="0">
            <a:spAutoFit/>
          </a:bodyPr>
          <a:lstStyle/>
          <a:p>
            <a:pPr algn="ctr"/>
            <a:r>
              <a:rPr lang="fr-FR" sz="2400" dirty="0">
                <a:solidFill>
                  <a:schemeClr val="bg1"/>
                </a:solidFill>
              </a:rPr>
              <a:t>Porter ensemble le souci de l’intégration</a:t>
            </a:r>
          </a:p>
          <a:p>
            <a:pPr algn="ctr"/>
            <a:r>
              <a:rPr lang="fr-FR" sz="2400" dirty="0">
                <a:solidFill>
                  <a:schemeClr val="bg1"/>
                </a:solidFill>
              </a:rPr>
              <a:t>des néophytes avec la communauté</a:t>
            </a:r>
          </a:p>
        </p:txBody>
      </p:sp>
      <p:sp>
        <p:nvSpPr>
          <p:cNvPr id="8" name="ZoneTexte 7">
            <a:extLst>
              <a:ext uri="{FF2B5EF4-FFF2-40B4-BE49-F238E27FC236}">
                <a16:creationId xmlns:a16="http://schemas.microsoft.com/office/drawing/2014/main" id="{AFEF5BEF-3CA0-4F54-BBE4-EE65D6295153}"/>
              </a:ext>
            </a:extLst>
          </p:cNvPr>
          <p:cNvSpPr txBox="1"/>
          <p:nvPr/>
        </p:nvSpPr>
        <p:spPr>
          <a:xfrm>
            <a:off x="5814874" y="2006353"/>
            <a:ext cx="5424256" cy="830997"/>
          </a:xfrm>
          <a:prstGeom prst="rect">
            <a:avLst/>
          </a:prstGeom>
          <a:noFill/>
        </p:spPr>
        <p:txBody>
          <a:bodyPr wrap="square" rtlCol="0">
            <a:spAutoFit/>
          </a:bodyPr>
          <a:lstStyle/>
          <a:p>
            <a:pPr marL="342900" indent="-342900">
              <a:buFont typeface="Wingdings" panose="05000000000000000000" pitchFamily="2" charset="2"/>
              <a:buChar char="Ä"/>
            </a:pPr>
            <a:r>
              <a:rPr lang="fr-FR" sz="2400" dirty="0"/>
              <a:t>Des adaptations à prévoir</a:t>
            </a:r>
          </a:p>
          <a:p>
            <a:r>
              <a:rPr lang="fr-FR" sz="2400" dirty="0"/>
              <a:t>	pour le déroulement de la messe</a:t>
            </a:r>
          </a:p>
        </p:txBody>
      </p:sp>
      <p:pic>
        <p:nvPicPr>
          <p:cNvPr id="4" name="Image 3">
            <a:extLst>
              <a:ext uri="{FF2B5EF4-FFF2-40B4-BE49-F238E27FC236}">
                <a16:creationId xmlns:a16="http://schemas.microsoft.com/office/drawing/2014/main" id="{4021B506-84AD-4D4B-B922-028AD070D4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2721" y="3466212"/>
            <a:ext cx="5016114" cy="3344076"/>
          </a:xfrm>
          <a:prstGeom prst="rect">
            <a:avLst/>
          </a:prstGeom>
          <a:ln w="12700">
            <a:solidFill>
              <a:srgbClr val="C00000"/>
            </a:solidFill>
          </a:ln>
        </p:spPr>
      </p:pic>
      <p:pic>
        <p:nvPicPr>
          <p:cNvPr id="10" name="Espace réservé du contenu 9">
            <a:extLst>
              <a:ext uri="{FF2B5EF4-FFF2-40B4-BE49-F238E27FC236}">
                <a16:creationId xmlns:a16="http://schemas.microsoft.com/office/drawing/2014/main" id="{6713B51D-9AC0-4E78-AD5A-3B08DECB6144}"/>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3798" y="2895846"/>
            <a:ext cx="6054720" cy="3178728"/>
          </a:xfrm>
        </p:spPr>
      </p:pic>
    </p:spTree>
    <p:extLst>
      <p:ext uri="{BB962C8B-B14F-4D97-AF65-F5344CB8AC3E}">
        <p14:creationId xmlns:p14="http://schemas.microsoft.com/office/powerpoint/2010/main" val="15486499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D52ABCE8-E164-42B4-B02E-561CDDCA76E5}"/>
              </a:ext>
            </a:extLst>
          </p:cNvPr>
          <p:cNvSpPr>
            <a:spLocks noGrp="1"/>
          </p:cNvSpPr>
          <p:nvPr>
            <p:ph type="title"/>
          </p:nvPr>
        </p:nvSpPr>
        <p:spPr/>
        <p:txBody>
          <a:bodyPr/>
          <a:lstStyle/>
          <a:p>
            <a:endParaRPr lang="fr-FR" dirty="0"/>
          </a:p>
        </p:txBody>
      </p:sp>
      <p:pic>
        <p:nvPicPr>
          <p:cNvPr id="1028" name="Picture 4" descr="Point D'Interrogation Note - Image gratuite sur Pixabay">
            <a:extLst>
              <a:ext uri="{FF2B5EF4-FFF2-40B4-BE49-F238E27FC236}">
                <a16:creationId xmlns:a16="http://schemas.microsoft.com/office/drawing/2014/main" id="{A2AA3974-9D99-4EEA-A558-0AA0E06D5B6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423924"/>
            <a:ext cx="12192000" cy="8065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82696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72E9926E-4CBB-4B83-8ED9-DE385FB6EDC3}"/>
              </a:ext>
            </a:extLst>
          </p:cNvPr>
          <p:cNvSpPr txBox="1">
            <a:spLocks/>
          </p:cNvSpPr>
          <p:nvPr/>
        </p:nvSpPr>
        <p:spPr>
          <a:xfrm>
            <a:off x="6317148" y="319574"/>
            <a:ext cx="4231543" cy="84781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0" i="0" kern="1200" cap="all">
                <a:solidFill>
                  <a:schemeClr val="accent1"/>
                </a:solidFill>
                <a:effectLst/>
                <a:latin typeface="+mj-lt"/>
                <a:ea typeface="+mj-ea"/>
                <a:cs typeface="+mj-cs"/>
              </a:defRPr>
            </a:lvl1pPr>
          </a:lstStyle>
          <a:p>
            <a:r>
              <a:rPr lang="fr-FR" u="sng" cap="none" dirty="0">
                <a:solidFill>
                  <a:schemeClr val="tx1"/>
                </a:solidFill>
              </a:rPr>
              <a:t>En résumé :</a:t>
            </a:r>
          </a:p>
        </p:txBody>
      </p:sp>
      <p:sp>
        <p:nvSpPr>
          <p:cNvPr id="2" name="ZoneTexte 1">
            <a:extLst>
              <a:ext uri="{FF2B5EF4-FFF2-40B4-BE49-F238E27FC236}">
                <a16:creationId xmlns:a16="http://schemas.microsoft.com/office/drawing/2014/main" id="{59B32E76-1222-4412-945D-A7C853A7EA95}"/>
              </a:ext>
            </a:extLst>
          </p:cNvPr>
          <p:cNvSpPr txBox="1"/>
          <p:nvPr/>
        </p:nvSpPr>
        <p:spPr>
          <a:xfrm>
            <a:off x="6396768" y="1213911"/>
            <a:ext cx="4151923" cy="830997"/>
          </a:xfrm>
          <a:prstGeom prst="rect">
            <a:avLst/>
          </a:prstGeom>
          <a:noFill/>
        </p:spPr>
        <p:txBody>
          <a:bodyPr wrap="square" rtlCol="0">
            <a:spAutoFit/>
          </a:bodyPr>
          <a:lstStyle/>
          <a:p>
            <a:pPr algn="ctr"/>
            <a:r>
              <a:rPr lang="fr-FR" sz="2400" dirty="0">
                <a:solidFill>
                  <a:srgbClr val="C00000"/>
                </a:solidFill>
              </a:rPr>
              <a:t>OBJECTIF</a:t>
            </a:r>
            <a:r>
              <a:rPr lang="fr-FR" sz="2400" dirty="0"/>
              <a:t> </a:t>
            </a:r>
            <a:r>
              <a:rPr lang="fr-FR" sz="2400" dirty="0">
                <a:solidFill>
                  <a:srgbClr val="FFC000"/>
                </a:solidFill>
              </a:rPr>
              <a:t>:</a:t>
            </a:r>
          </a:p>
          <a:p>
            <a:pPr algn="ctr"/>
            <a:r>
              <a:rPr lang="fr-FR" sz="2400" dirty="0"/>
              <a:t>créer du lien, intégrer</a:t>
            </a:r>
          </a:p>
        </p:txBody>
      </p:sp>
      <p:sp>
        <p:nvSpPr>
          <p:cNvPr id="8" name="ZoneTexte 7">
            <a:extLst>
              <a:ext uri="{FF2B5EF4-FFF2-40B4-BE49-F238E27FC236}">
                <a16:creationId xmlns:a16="http://schemas.microsoft.com/office/drawing/2014/main" id="{89D0F08C-9104-493B-BBEB-95EEA54E863D}"/>
              </a:ext>
            </a:extLst>
          </p:cNvPr>
          <p:cNvSpPr txBox="1"/>
          <p:nvPr/>
        </p:nvSpPr>
        <p:spPr>
          <a:xfrm>
            <a:off x="325085" y="4253557"/>
            <a:ext cx="5939161" cy="1200329"/>
          </a:xfrm>
          <a:prstGeom prst="rect">
            <a:avLst/>
          </a:prstGeom>
          <a:noFill/>
        </p:spPr>
        <p:txBody>
          <a:bodyPr wrap="square" rtlCol="0">
            <a:spAutoFit/>
          </a:bodyPr>
          <a:lstStyle/>
          <a:p>
            <a:pPr algn="ctr"/>
            <a:r>
              <a:rPr lang="fr-FR" sz="2400" dirty="0">
                <a:solidFill>
                  <a:srgbClr val="C00000"/>
                </a:solidFill>
              </a:rPr>
              <a:t>MOYENS :</a:t>
            </a:r>
          </a:p>
          <a:p>
            <a:pPr algn="ctr"/>
            <a:r>
              <a:rPr lang="fr-FR" sz="2400" dirty="0"/>
              <a:t>3 rencontres autour des signes vécus dans les sacrements et dans la messe</a:t>
            </a:r>
          </a:p>
        </p:txBody>
      </p:sp>
      <p:pic>
        <p:nvPicPr>
          <p:cNvPr id="9" name="Image 8">
            <a:extLst>
              <a:ext uri="{FF2B5EF4-FFF2-40B4-BE49-F238E27FC236}">
                <a16:creationId xmlns:a16="http://schemas.microsoft.com/office/drawing/2014/main" id="{77FD1BC7-E754-41F7-BE3B-8F17B2303D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387" y="42560"/>
            <a:ext cx="5486400" cy="3459003"/>
          </a:xfrm>
          <a:prstGeom prst="rect">
            <a:avLst/>
          </a:prstGeom>
        </p:spPr>
      </p:pic>
      <p:pic>
        <p:nvPicPr>
          <p:cNvPr id="10" name="Image 9">
            <a:extLst>
              <a:ext uri="{FF2B5EF4-FFF2-40B4-BE49-F238E27FC236}">
                <a16:creationId xmlns:a16="http://schemas.microsoft.com/office/drawing/2014/main" id="{E803B6A1-8F70-46D7-96E8-59F61D5A10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5757" y="3540636"/>
            <a:ext cx="4135052" cy="3351457"/>
          </a:xfrm>
          <a:prstGeom prst="rect">
            <a:avLst/>
          </a:prstGeom>
          <a:ln w="19050">
            <a:solidFill>
              <a:srgbClr val="C00000"/>
            </a:solidFill>
          </a:ln>
        </p:spPr>
      </p:pic>
      <p:sp>
        <p:nvSpPr>
          <p:cNvPr id="7" name="Titre 1">
            <a:extLst>
              <a:ext uri="{FF2B5EF4-FFF2-40B4-BE49-F238E27FC236}">
                <a16:creationId xmlns:a16="http://schemas.microsoft.com/office/drawing/2014/main" id="{7F7FE494-E793-4959-ACAB-452AE5103FB9}"/>
              </a:ext>
            </a:extLst>
          </p:cNvPr>
          <p:cNvSpPr txBox="1">
            <a:spLocks/>
          </p:cNvSpPr>
          <p:nvPr/>
        </p:nvSpPr>
        <p:spPr>
          <a:xfrm>
            <a:off x="7518338" y="6010183"/>
            <a:ext cx="4242471" cy="84781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0" i="0" kern="1200" cap="all">
                <a:solidFill>
                  <a:schemeClr val="accent1"/>
                </a:solidFill>
                <a:effectLst/>
                <a:latin typeface="+mj-lt"/>
                <a:ea typeface="+mj-ea"/>
                <a:cs typeface="+mj-cs"/>
              </a:defRPr>
            </a:lvl1pPr>
          </a:lstStyle>
          <a:p>
            <a:r>
              <a:rPr lang="fr-FR" sz="3600" cap="none" dirty="0">
                <a:solidFill>
                  <a:schemeClr val="bg1"/>
                </a:solidFill>
                <a:sym typeface="Wingdings" panose="05000000000000000000" pitchFamily="2" charset="2"/>
              </a:rPr>
              <a:t> </a:t>
            </a:r>
            <a:r>
              <a:rPr lang="fr-FR" sz="3600" cap="none" dirty="0">
                <a:solidFill>
                  <a:schemeClr val="bg1"/>
                </a:solidFill>
              </a:rPr>
              <a:t>Passer le relais</a:t>
            </a:r>
          </a:p>
        </p:txBody>
      </p:sp>
    </p:spTree>
    <p:extLst>
      <p:ext uri="{BB962C8B-B14F-4D97-AF65-F5344CB8AC3E}">
        <p14:creationId xmlns:p14="http://schemas.microsoft.com/office/powerpoint/2010/main" val="984106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269F503F-9B5B-4711-B62D-E187B62B3C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8432" y="788263"/>
            <a:ext cx="3484976" cy="2619177"/>
          </a:xfrm>
          <a:prstGeom prst="rect">
            <a:avLst/>
          </a:prstGeom>
        </p:spPr>
      </p:pic>
      <p:sp>
        <p:nvSpPr>
          <p:cNvPr id="10" name="Forme libre : forme 9">
            <a:extLst>
              <a:ext uri="{FF2B5EF4-FFF2-40B4-BE49-F238E27FC236}">
                <a16:creationId xmlns:a16="http://schemas.microsoft.com/office/drawing/2014/main" id="{E40FC3FF-F959-47CC-9A26-37C90833C519}"/>
              </a:ext>
            </a:extLst>
          </p:cNvPr>
          <p:cNvSpPr/>
          <p:nvPr/>
        </p:nvSpPr>
        <p:spPr>
          <a:xfrm>
            <a:off x="352425" y="2292786"/>
            <a:ext cx="11487150" cy="3759290"/>
          </a:xfrm>
          <a:custGeom>
            <a:avLst/>
            <a:gdLst>
              <a:gd name="connsiteX0" fmla="*/ 0 w 11487150"/>
              <a:gd name="connsiteY0" fmla="*/ 3707964 h 3759290"/>
              <a:gd name="connsiteX1" fmla="*/ 552450 w 11487150"/>
              <a:gd name="connsiteY1" fmla="*/ 3707964 h 3759290"/>
              <a:gd name="connsiteX2" fmla="*/ 1600200 w 11487150"/>
              <a:gd name="connsiteY2" fmla="*/ 3174564 h 3759290"/>
              <a:gd name="connsiteX3" fmla="*/ 2943225 w 11487150"/>
              <a:gd name="connsiteY3" fmla="*/ 1879164 h 3759290"/>
              <a:gd name="connsiteX4" fmla="*/ 4333875 w 11487150"/>
              <a:gd name="connsiteY4" fmla="*/ 831414 h 3759290"/>
              <a:gd name="connsiteX5" fmla="*/ 6000750 w 11487150"/>
              <a:gd name="connsiteY5" fmla="*/ 12264 h 3759290"/>
              <a:gd name="connsiteX6" fmla="*/ 7362825 w 11487150"/>
              <a:gd name="connsiteY6" fmla="*/ 412314 h 3759290"/>
              <a:gd name="connsiteX7" fmla="*/ 8429625 w 11487150"/>
              <a:gd name="connsiteY7" fmla="*/ 1383864 h 3759290"/>
              <a:gd name="connsiteX8" fmla="*/ 9601200 w 11487150"/>
              <a:gd name="connsiteY8" fmla="*/ 2088714 h 3759290"/>
              <a:gd name="connsiteX9" fmla="*/ 11487150 w 11487150"/>
              <a:gd name="connsiteY9" fmla="*/ 2145864 h 375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87150" h="3759290">
                <a:moveTo>
                  <a:pt x="0" y="3707964"/>
                </a:moveTo>
                <a:cubicBezTo>
                  <a:pt x="142875" y="3752414"/>
                  <a:pt x="285750" y="3796864"/>
                  <a:pt x="552450" y="3707964"/>
                </a:cubicBezTo>
                <a:cubicBezTo>
                  <a:pt x="819150" y="3619064"/>
                  <a:pt x="1201738" y="3479364"/>
                  <a:pt x="1600200" y="3174564"/>
                </a:cubicBezTo>
                <a:cubicBezTo>
                  <a:pt x="1998662" y="2869764"/>
                  <a:pt x="2487613" y="2269689"/>
                  <a:pt x="2943225" y="1879164"/>
                </a:cubicBezTo>
                <a:cubicBezTo>
                  <a:pt x="3398837" y="1488639"/>
                  <a:pt x="3824288" y="1142564"/>
                  <a:pt x="4333875" y="831414"/>
                </a:cubicBezTo>
                <a:cubicBezTo>
                  <a:pt x="4843462" y="520264"/>
                  <a:pt x="5495925" y="82114"/>
                  <a:pt x="6000750" y="12264"/>
                </a:cubicBezTo>
                <a:cubicBezTo>
                  <a:pt x="6505575" y="-57586"/>
                  <a:pt x="6958013" y="183714"/>
                  <a:pt x="7362825" y="412314"/>
                </a:cubicBezTo>
                <a:cubicBezTo>
                  <a:pt x="7767637" y="640914"/>
                  <a:pt x="8056563" y="1104464"/>
                  <a:pt x="8429625" y="1383864"/>
                </a:cubicBezTo>
                <a:cubicBezTo>
                  <a:pt x="8802688" y="1663264"/>
                  <a:pt x="9091613" y="1961714"/>
                  <a:pt x="9601200" y="2088714"/>
                </a:cubicBezTo>
                <a:cubicBezTo>
                  <a:pt x="10110787" y="2215714"/>
                  <a:pt x="10798968" y="2180789"/>
                  <a:pt x="11487150" y="2145864"/>
                </a:cubicBezTo>
              </a:path>
            </a:pathLst>
          </a:cu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ZoneTexte 10">
            <a:extLst>
              <a:ext uri="{FF2B5EF4-FFF2-40B4-BE49-F238E27FC236}">
                <a16:creationId xmlns:a16="http://schemas.microsoft.com/office/drawing/2014/main" id="{33E56EA8-FD6A-49F4-9F66-06F92C331CB5}"/>
              </a:ext>
            </a:extLst>
          </p:cNvPr>
          <p:cNvSpPr txBox="1"/>
          <p:nvPr/>
        </p:nvSpPr>
        <p:spPr>
          <a:xfrm>
            <a:off x="352425" y="4914900"/>
            <a:ext cx="1809750" cy="646331"/>
          </a:xfrm>
          <a:prstGeom prst="rect">
            <a:avLst/>
          </a:prstGeom>
          <a:noFill/>
        </p:spPr>
        <p:txBody>
          <a:bodyPr wrap="square" rtlCol="0">
            <a:spAutoFit/>
          </a:bodyPr>
          <a:lstStyle/>
          <a:p>
            <a:pPr algn="ctr"/>
            <a:r>
              <a:rPr lang="fr-FR" dirty="0">
                <a:solidFill>
                  <a:srgbClr val="0070C0"/>
                </a:solidFill>
                <a:latin typeface="Berlin Sans FB" panose="020E0602020502020306" pitchFamily="34" charset="0"/>
              </a:rPr>
              <a:t>Entrée en catéchuménat</a:t>
            </a:r>
          </a:p>
        </p:txBody>
      </p:sp>
      <p:sp>
        <p:nvSpPr>
          <p:cNvPr id="12" name="ZoneTexte 11">
            <a:extLst>
              <a:ext uri="{FF2B5EF4-FFF2-40B4-BE49-F238E27FC236}">
                <a16:creationId xmlns:a16="http://schemas.microsoft.com/office/drawing/2014/main" id="{52B8FB4D-6531-44E1-A7C7-B44D4A131BB6}"/>
              </a:ext>
            </a:extLst>
          </p:cNvPr>
          <p:cNvSpPr txBox="1"/>
          <p:nvPr/>
        </p:nvSpPr>
        <p:spPr>
          <a:xfrm>
            <a:off x="3295650" y="4314835"/>
            <a:ext cx="1809750" cy="369332"/>
          </a:xfrm>
          <a:prstGeom prst="rect">
            <a:avLst/>
          </a:prstGeom>
          <a:noFill/>
        </p:spPr>
        <p:txBody>
          <a:bodyPr wrap="square" rtlCol="0">
            <a:spAutoFit/>
          </a:bodyPr>
          <a:lstStyle/>
          <a:p>
            <a:pPr algn="ctr"/>
            <a:r>
              <a:rPr lang="fr-FR" dirty="0">
                <a:solidFill>
                  <a:srgbClr val="0070C0"/>
                </a:solidFill>
                <a:latin typeface="Berlin Sans FB" panose="020E0602020502020306" pitchFamily="34" charset="0"/>
              </a:rPr>
              <a:t>Appel Décisif</a:t>
            </a:r>
          </a:p>
        </p:txBody>
      </p:sp>
      <p:sp>
        <p:nvSpPr>
          <p:cNvPr id="13" name="ZoneTexte 12">
            <a:extLst>
              <a:ext uri="{FF2B5EF4-FFF2-40B4-BE49-F238E27FC236}">
                <a16:creationId xmlns:a16="http://schemas.microsoft.com/office/drawing/2014/main" id="{6B0296FD-DC74-4BA1-92F5-D42794932C44}"/>
              </a:ext>
            </a:extLst>
          </p:cNvPr>
          <p:cNvSpPr txBox="1"/>
          <p:nvPr/>
        </p:nvSpPr>
        <p:spPr>
          <a:xfrm>
            <a:off x="3409950" y="2672834"/>
            <a:ext cx="1809750" cy="369332"/>
          </a:xfrm>
          <a:prstGeom prst="rect">
            <a:avLst/>
          </a:prstGeom>
          <a:noFill/>
        </p:spPr>
        <p:txBody>
          <a:bodyPr wrap="square" rtlCol="0">
            <a:spAutoFit/>
          </a:bodyPr>
          <a:lstStyle/>
          <a:p>
            <a:pPr algn="ctr"/>
            <a:r>
              <a:rPr lang="fr-FR" dirty="0">
                <a:solidFill>
                  <a:srgbClr val="0070C0"/>
                </a:solidFill>
                <a:latin typeface="Berlin Sans FB" panose="020E0602020502020306" pitchFamily="34" charset="0"/>
              </a:rPr>
              <a:t>Scrutins</a:t>
            </a:r>
          </a:p>
        </p:txBody>
      </p:sp>
      <p:sp>
        <p:nvSpPr>
          <p:cNvPr id="14" name="ZoneTexte 13">
            <a:extLst>
              <a:ext uri="{FF2B5EF4-FFF2-40B4-BE49-F238E27FC236}">
                <a16:creationId xmlns:a16="http://schemas.microsoft.com/office/drawing/2014/main" id="{C09B1115-7EAB-4160-8F63-19DBD063EA5E}"/>
              </a:ext>
            </a:extLst>
          </p:cNvPr>
          <p:cNvSpPr txBox="1"/>
          <p:nvPr/>
        </p:nvSpPr>
        <p:spPr>
          <a:xfrm>
            <a:off x="4829174" y="1733430"/>
            <a:ext cx="3990975" cy="369332"/>
          </a:xfrm>
          <a:prstGeom prst="rect">
            <a:avLst/>
          </a:prstGeom>
          <a:noFill/>
        </p:spPr>
        <p:txBody>
          <a:bodyPr wrap="square" rtlCol="0">
            <a:spAutoFit/>
          </a:bodyPr>
          <a:lstStyle/>
          <a:p>
            <a:pPr algn="ctr"/>
            <a:r>
              <a:rPr lang="fr-FR" dirty="0">
                <a:solidFill>
                  <a:srgbClr val="0070C0"/>
                </a:solidFill>
                <a:latin typeface="Berlin Sans FB" panose="020E0602020502020306" pitchFamily="34" charset="0"/>
              </a:rPr>
              <a:t>Baptême – Confirmation - Eucharistie</a:t>
            </a:r>
          </a:p>
        </p:txBody>
      </p:sp>
      <p:sp>
        <p:nvSpPr>
          <p:cNvPr id="15" name="ZoneTexte 14">
            <a:extLst>
              <a:ext uri="{FF2B5EF4-FFF2-40B4-BE49-F238E27FC236}">
                <a16:creationId xmlns:a16="http://schemas.microsoft.com/office/drawing/2014/main" id="{6A969830-4560-43B6-8C1B-416D929F4E84}"/>
              </a:ext>
            </a:extLst>
          </p:cNvPr>
          <p:cNvSpPr txBox="1"/>
          <p:nvPr/>
        </p:nvSpPr>
        <p:spPr>
          <a:xfrm>
            <a:off x="5857875" y="3042166"/>
            <a:ext cx="5772150" cy="646331"/>
          </a:xfrm>
          <a:prstGeom prst="rect">
            <a:avLst/>
          </a:prstGeom>
          <a:noFill/>
        </p:spPr>
        <p:txBody>
          <a:bodyPr wrap="square" rtlCol="0">
            <a:spAutoFit/>
          </a:bodyPr>
          <a:lstStyle/>
          <a:p>
            <a:r>
              <a:rPr lang="fr-FR" dirty="0">
                <a:solidFill>
                  <a:srgbClr val="0070C0"/>
                </a:solidFill>
                <a:latin typeface="Berlin Sans FB" panose="020E0602020502020306" pitchFamily="34" charset="0"/>
              </a:rPr>
              <a:t>Temps de la mystagogie …</a:t>
            </a:r>
          </a:p>
          <a:p>
            <a:pPr algn="ctr"/>
            <a:r>
              <a:rPr lang="fr-FR" dirty="0">
                <a:solidFill>
                  <a:srgbClr val="0070C0"/>
                </a:solidFill>
                <a:latin typeface="Berlin Sans FB" panose="020E0602020502020306" pitchFamily="34" charset="0"/>
              </a:rPr>
              <a:t>		                   … et de l’insertion chrétienne</a:t>
            </a:r>
          </a:p>
        </p:txBody>
      </p:sp>
      <p:sp>
        <p:nvSpPr>
          <p:cNvPr id="16" name="ZoneTexte 15">
            <a:extLst>
              <a:ext uri="{FF2B5EF4-FFF2-40B4-BE49-F238E27FC236}">
                <a16:creationId xmlns:a16="http://schemas.microsoft.com/office/drawing/2014/main" id="{4B0F9683-2AE5-4CE0-8598-98D2026C6ABD}"/>
              </a:ext>
            </a:extLst>
          </p:cNvPr>
          <p:cNvSpPr txBox="1"/>
          <p:nvPr/>
        </p:nvSpPr>
        <p:spPr>
          <a:xfrm>
            <a:off x="9420225" y="4547414"/>
            <a:ext cx="2676525" cy="369332"/>
          </a:xfrm>
          <a:prstGeom prst="rect">
            <a:avLst/>
          </a:prstGeom>
          <a:noFill/>
        </p:spPr>
        <p:txBody>
          <a:bodyPr wrap="square" rtlCol="0">
            <a:spAutoFit/>
          </a:bodyPr>
          <a:lstStyle/>
          <a:p>
            <a:r>
              <a:rPr lang="fr-FR" dirty="0">
                <a:solidFill>
                  <a:srgbClr val="0070C0"/>
                </a:solidFill>
                <a:latin typeface="Berlin Sans FB" panose="020E0602020502020306" pitchFamily="34" charset="0"/>
              </a:rPr>
              <a:t>Vie ordinaire de chrétien</a:t>
            </a:r>
          </a:p>
        </p:txBody>
      </p:sp>
      <p:sp>
        <p:nvSpPr>
          <p:cNvPr id="21" name="ZoneTexte 20">
            <a:extLst>
              <a:ext uri="{FF2B5EF4-FFF2-40B4-BE49-F238E27FC236}">
                <a16:creationId xmlns:a16="http://schemas.microsoft.com/office/drawing/2014/main" id="{467F69B2-4E4C-4430-BC0A-63AF641134EF}"/>
              </a:ext>
            </a:extLst>
          </p:cNvPr>
          <p:cNvSpPr txBox="1"/>
          <p:nvPr/>
        </p:nvSpPr>
        <p:spPr>
          <a:xfrm>
            <a:off x="3461007" y="5661601"/>
            <a:ext cx="5406766" cy="707886"/>
          </a:xfrm>
          <a:prstGeom prst="rect">
            <a:avLst/>
          </a:prstGeom>
          <a:noFill/>
        </p:spPr>
        <p:txBody>
          <a:bodyPr wrap="square" rtlCol="0">
            <a:spAutoFit/>
          </a:bodyPr>
          <a:lstStyle/>
          <a:p>
            <a:r>
              <a:rPr lang="fr-FR" sz="4000" dirty="0">
                <a:solidFill>
                  <a:schemeClr val="accent1"/>
                </a:solidFill>
                <a:latin typeface="Berlin Sans FB" panose="020E0602020502020306" pitchFamily="34" charset="0"/>
              </a:rPr>
              <a:t>Préparer la « descente »</a:t>
            </a:r>
          </a:p>
        </p:txBody>
      </p:sp>
      <p:sp>
        <p:nvSpPr>
          <p:cNvPr id="2" name="Rectangle 1">
            <a:extLst>
              <a:ext uri="{FF2B5EF4-FFF2-40B4-BE49-F238E27FC236}">
                <a16:creationId xmlns:a16="http://schemas.microsoft.com/office/drawing/2014/main" id="{3DB65C69-DF7A-43A5-ACBA-6D9E72C0A91A}"/>
              </a:ext>
            </a:extLst>
          </p:cNvPr>
          <p:cNvSpPr/>
          <p:nvPr/>
        </p:nvSpPr>
        <p:spPr>
          <a:xfrm>
            <a:off x="0" y="0"/>
            <a:ext cx="12192000" cy="6858000"/>
          </a:xfrm>
          <a:prstGeom prst="rect">
            <a:avLst/>
          </a:prstGeom>
          <a:noFill/>
          <a:ln w="76200">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llipse 2">
            <a:extLst>
              <a:ext uri="{FF2B5EF4-FFF2-40B4-BE49-F238E27FC236}">
                <a16:creationId xmlns:a16="http://schemas.microsoft.com/office/drawing/2014/main" id="{41F311D7-6AE4-4555-9581-6778B59CDDD9}"/>
              </a:ext>
            </a:extLst>
          </p:cNvPr>
          <p:cNvSpPr/>
          <p:nvPr/>
        </p:nvSpPr>
        <p:spPr>
          <a:xfrm>
            <a:off x="5648325" y="2738161"/>
            <a:ext cx="5636303" cy="127160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D19253F1-8D0A-4FB5-8799-6D177FB98E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5400" y="-842945"/>
            <a:ext cx="3228053" cy="2814459"/>
          </a:xfrm>
          <a:prstGeom prst="rect">
            <a:avLst/>
          </a:prstGeom>
        </p:spPr>
      </p:pic>
      <p:pic>
        <p:nvPicPr>
          <p:cNvPr id="9" name="Image 8">
            <a:extLst>
              <a:ext uri="{FF2B5EF4-FFF2-40B4-BE49-F238E27FC236}">
                <a16:creationId xmlns:a16="http://schemas.microsoft.com/office/drawing/2014/main" id="{0C22352D-B2ED-4E3A-911D-B8FB643D06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85822" y="4902990"/>
            <a:ext cx="785533" cy="751166"/>
          </a:xfrm>
          <a:prstGeom prst="rect">
            <a:avLst/>
          </a:prstGeom>
        </p:spPr>
      </p:pic>
      <p:pic>
        <p:nvPicPr>
          <p:cNvPr id="23" name="Image 22">
            <a:extLst>
              <a:ext uri="{FF2B5EF4-FFF2-40B4-BE49-F238E27FC236}">
                <a16:creationId xmlns:a16="http://schemas.microsoft.com/office/drawing/2014/main" id="{3638A57F-75DC-45F4-9EE5-45C3FCF9BA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06342" y="4919030"/>
            <a:ext cx="785533" cy="751166"/>
          </a:xfrm>
          <a:prstGeom prst="rect">
            <a:avLst/>
          </a:prstGeom>
        </p:spPr>
      </p:pic>
      <p:pic>
        <p:nvPicPr>
          <p:cNvPr id="19" name="Image 18">
            <a:extLst>
              <a:ext uri="{FF2B5EF4-FFF2-40B4-BE49-F238E27FC236}">
                <a16:creationId xmlns:a16="http://schemas.microsoft.com/office/drawing/2014/main" id="{D371CF53-5546-4983-A745-D9F43C6734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74208" y="4850821"/>
            <a:ext cx="930633" cy="908095"/>
          </a:xfrm>
          <a:prstGeom prst="rect">
            <a:avLst/>
          </a:prstGeom>
        </p:spPr>
      </p:pic>
    </p:spTree>
    <p:extLst>
      <p:ext uri="{BB962C8B-B14F-4D97-AF65-F5344CB8AC3E}">
        <p14:creationId xmlns:p14="http://schemas.microsoft.com/office/powerpoint/2010/main" val="38118275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EC074523-877A-4E17-BFB7-36ABCC560AA4}"/>
              </a:ext>
            </a:extLst>
          </p:cNvPr>
          <p:cNvSpPr txBox="1"/>
          <p:nvPr/>
        </p:nvSpPr>
        <p:spPr>
          <a:xfrm>
            <a:off x="4380212" y="158526"/>
            <a:ext cx="2576004" cy="646331"/>
          </a:xfrm>
          <a:prstGeom prst="rect">
            <a:avLst/>
          </a:prstGeom>
          <a:noFill/>
        </p:spPr>
        <p:txBody>
          <a:bodyPr wrap="square" rtlCol="0">
            <a:spAutoFit/>
          </a:bodyPr>
          <a:lstStyle/>
          <a:p>
            <a:r>
              <a:rPr lang="fr-FR" sz="3600" dirty="0">
                <a:solidFill>
                  <a:schemeClr val="accent1"/>
                </a:solidFill>
                <a:latin typeface="Berlin Sans FB" panose="020E0602020502020306" pitchFamily="34" charset="0"/>
              </a:rPr>
              <a:t>La naissance</a:t>
            </a:r>
          </a:p>
        </p:txBody>
      </p:sp>
      <p:sp>
        <p:nvSpPr>
          <p:cNvPr id="5" name="ZoneTexte 4">
            <a:extLst>
              <a:ext uri="{FF2B5EF4-FFF2-40B4-BE49-F238E27FC236}">
                <a16:creationId xmlns:a16="http://schemas.microsoft.com/office/drawing/2014/main" id="{AFE2577E-1319-493C-B86D-E612E57EFA90}"/>
              </a:ext>
            </a:extLst>
          </p:cNvPr>
          <p:cNvSpPr txBox="1"/>
          <p:nvPr/>
        </p:nvSpPr>
        <p:spPr>
          <a:xfrm>
            <a:off x="2478311" y="4151260"/>
            <a:ext cx="5095782" cy="1200329"/>
          </a:xfrm>
          <a:prstGeom prst="rect">
            <a:avLst/>
          </a:prstGeom>
          <a:noFill/>
        </p:spPr>
        <p:txBody>
          <a:bodyPr wrap="square" rtlCol="0">
            <a:spAutoFit/>
          </a:bodyPr>
          <a:lstStyle/>
          <a:p>
            <a:r>
              <a:rPr lang="fr-FR" sz="3600" dirty="0">
                <a:solidFill>
                  <a:schemeClr val="accent1"/>
                </a:solidFill>
                <a:latin typeface="Berlin Sans FB" panose="020E0602020502020306" pitchFamily="34" charset="0"/>
              </a:rPr>
              <a:t>Le baptême :</a:t>
            </a:r>
          </a:p>
          <a:p>
            <a:r>
              <a:rPr lang="fr-FR" sz="3600" dirty="0">
                <a:solidFill>
                  <a:schemeClr val="accent1"/>
                </a:solidFill>
                <a:latin typeface="Berlin Sans FB" panose="020E0602020502020306" pitchFamily="34" charset="0"/>
              </a:rPr>
              <a:t>	nouvelle naissance</a:t>
            </a:r>
          </a:p>
        </p:txBody>
      </p:sp>
      <p:pic>
        <p:nvPicPr>
          <p:cNvPr id="1026" name="Picture 2" descr="Baptême adulte 2011">
            <a:extLst>
              <a:ext uri="{FF2B5EF4-FFF2-40B4-BE49-F238E27FC236}">
                <a16:creationId xmlns:a16="http://schemas.microsoft.com/office/drawing/2014/main" id="{C2CACA9B-D800-4A76-8532-008DDA277F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5799" y="402856"/>
            <a:ext cx="4162977" cy="6264041"/>
          </a:xfrm>
          <a:prstGeom prst="rect">
            <a:avLst/>
          </a:prstGeom>
          <a:noFill/>
          <a:ln w="12700">
            <a:solidFill>
              <a:srgbClr val="C00000"/>
            </a:solidFill>
          </a:ln>
          <a:extLst>
            <a:ext uri="{909E8E84-426E-40DD-AFC4-6F175D3DCCD1}">
              <a14:hiddenFill xmlns:a14="http://schemas.microsoft.com/office/drawing/2010/main">
                <a:solidFill>
                  <a:srgbClr val="FFFFFF"/>
                </a:solidFill>
              </a14:hiddenFill>
            </a:ext>
          </a:extLst>
        </p:spPr>
      </p:pic>
      <p:pic>
        <p:nvPicPr>
          <p:cNvPr id="13" name="Image 12">
            <a:extLst>
              <a:ext uri="{FF2B5EF4-FFF2-40B4-BE49-F238E27FC236}">
                <a16:creationId xmlns:a16="http://schemas.microsoft.com/office/drawing/2014/main" id="{4468CC31-9C6A-4FEB-B5CD-C92CAFBA0B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807371">
            <a:off x="-108677" y="238941"/>
            <a:ext cx="4658753" cy="3105835"/>
          </a:xfrm>
          <a:prstGeom prst="rect">
            <a:avLst/>
          </a:prstGeom>
          <a:ln w="12700">
            <a:solidFill>
              <a:srgbClr val="C00000"/>
            </a:solidFill>
          </a:ln>
        </p:spPr>
      </p:pic>
    </p:spTree>
    <p:extLst>
      <p:ext uri="{BB962C8B-B14F-4D97-AF65-F5344CB8AC3E}">
        <p14:creationId xmlns:p14="http://schemas.microsoft.com/office/powerpoint/2010/main" val="23947353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84A3E004-0D0B-4400-94BC-A469872FD1E4}"/>
              </a:ext>
            </a:extLst>
          </p:cNvPr>
          <p:cNvSpPr txBox="1"/>
          <p:nvPr/>
        </p:nvSpPr>
        <p:spPr>
          <a:xfrm>
            <a:off x="686673" y="4936636"/>
            <a:ext cx="5258789" cy="1200329"/>
          </a:xfrm>
          <a:prstGeom prst="rect">
            <a:avLst/>
          </a:prstGeom>
          <a:noFill/>
        </p:spPr>
        <p:txBody>
          <a:bodyPr wrap="square" rtlCol="0">
            <a:spAutoFit/>
          </a:bodyPr>
          <a:lstStyle/>
          <a:p>
            <a:pPr algn="r"/>
            <a:r>
              <a:rPr lang="fr-FR" sz="3600" dirty="0">
                <a:solidFill>
                  <a:schemeClr val="accent1"/>
                </a:solidFill>
                <a:latin typeface="Berlin Sans FB" panose="020E0602020502020306" pitchFamily="34" charset="0"/>
              </a:rPr>
              <a:t>Accompagner les 1ères fois</a:t>
            </a:r>
          </a:p>
          <a:p>
            <a:pPr algn="r"/>
            <a:r>
              <a:rPr lang="fr-FR" sz="3600" dirty="0">
                <a:solidFill>
                  <a:schemeClr val="accent1"/>
                </a:solidFill>
                <a:latin typeface="Berlin Sans FB" panose="020E0602020502020306" pitchFamily="34" charset="0"/>
              </a:rPr>
              <a:t>Catéchèse mystagogique</a:t>
            </a:r>
          </a:p>
        </p:txBody>
      </p:sp>
      <p:sp>
        <p:nvSpPr>
          <p:cNvPr id="3" name="ZoneTexte 2">
            <a:extLst>
              <a:ext uri="{FF2B5EF4-FFF2-40B4-BE49-F238E27FC236}">
                <a16:creationId xmlns:a16="http://schemas.microsoft.com/office/drawing/2014/main" id="{F0C1D0B9-ED87-4014-B487-C30396779EC5}"/>
              </a:ext>
            </a:extLst>
          </p:cNvPr>
          <p:cNvSpPr txBox="1"/>
          <p:nvPr/>
        </p:nvSpPr>
        <p:spPr>
          <a:xfrm>
            <a:off x="3679366" y="416328"/>
            <a:ext cx="2870077" cy="1200329"/>
          </a:xfrm>
          <a:prstGeom prst="rect">
            <a:avLst/>
          </a:prstGeom>
          <a:noFill/>
        </p:spPr>
        <p:txBody>
          <a:bodyPr wrap="square" rtlCol="0">
            <a:spAutoFit/>
          </a:bodyPr>
          <a:lstStyle/>
          <a:p>
            <a:pPr algn="ctr"/>
            <a:r>
              <a:rPr lang="fr-FR" sz="3600" dirty="0">
                <a:solidFill>
                  <a:schemeClr val="accent1"/>
                </a:solidFill>
                <a:latin typeface="Berlin Sans FB" panose="020E0602020502020306" pitchFamily="34" charset="0"/>
              </a:rPr>
              <a:t>Accompagner</a:t>
            </a:r>
          </a:p>
          <a:p>
            <a:pPr algn="ctr"/>
            <a:r>
              <a:rPr lang="fr-FR" sz="3600" dirty="0">
                <a:solidFill>
                  <a:schemeClr val="accent1"/>
                </a:solidFill>
                <a:latin typeface="Berlin Sans FB" panose="020E0602020502020306" pitchFamily="34" charset="0"/>
              </a:rPr>
              <a:t>les 1ers pas</a:t>
            </a:r>
          </a:p>
        </p:txBody>
      </p:sp>
      <p:pic>
        <p:nvPicPr>
          <p:cNvPr id="7" name="Image 6">
            <a:extLst>
              <a:ext uri="{FF2B5EF4-FFF2-40B4-BE49-F238E27FC236}">
                <a16:creationId xmlns:a16="http://schemas.microsoft.com/office/drawing/2014/main" id="{1802A901-622E-40AA-9493-9380F3358C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53961">
            <a:off x="76119" y="319248"/>
            <a:ext cx="3684013" cy="3515032"/>
          </a:xfrm>
          <a:prstGeom prst="rect">
            <a:avLst/>
          </a:prstGeom>
          <a:ln w="12700">
            <a:solidFill>
              <a:srgbClr val="C00000"/>
            </a:solidFill>
          </a:ln>
        </p:spPr>
      </p:pic>
      <p:pic>
        <p:nvPicPr>
          <p:cNvPr id="9" name="Image 8">
            <a:extLst>
              <a:ext uri="{FF2B5EF4-FFF2-40B4-BE49-F238E27FC236}">
                <a16:creationId xmlns:a16="http://schemas.microsoft.com/office/drawing/2014/main" id="{2301EC05-07BA-4100-8ADC-590EB435C6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5547" y="833612"/>
            <a:ext cx="4099341" cy="2732894"/>
          </a:xfrm>
          <a:prstGeom prst="rect">
            <a:avLst/>
          </a:prstGeom>
          <a:ln w="12700">
            <a:solidFill>
              <a:schemeClr val="tx2"/>
            </a:solidFill>
          </a:ln>
        </p:spPr>
      </p:pic>
      <p:pic>
        <p:nvPicPr>
          <p:cNvPr id="13" name="Image 12">
            <a:extLst>
              <a:ext uri="{FF2B5EF4-FFF2-40B4-BE49-F238E27FC236}">
                <a16:creationId xmlns:a16="http://schemas.microsoft.com/office/drawing/2014/main" id="{F8406FD1-32CD-4E00-8772-155A247351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9453" y="3429000"/>
            <a:ext cx="3243431" cy="3429000"/>
          </a:xfrm>
          <a:prstGeom prst="rect">
            <a:avLst/>
          </a:prstGeom>
          <a:ln w="12700">
            <a:solidFill>
              <a:srgbClr val="C00000"/>
            </a:solidFill>
          </a:ln>
        </p:spPr>
      </p:pic>
    </p:spTree>
    <p:extLst>
      <p:ext uri="{BB962C8B-B14F-4D97-AF65-F5344CB8AC3E}">
        <p14:creationId xmlns:p14="http://schemas.microsoft.com/office/powerpoint/2010/main" val="28819356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02223572-F568-4553-B710-A6FFE4EFD58D}"/>
              </a:ext>
            </a:extLst>
          </p:cNvPr>
          <p:cNvSpPr txBox="1"/>
          <p:nvPr/>
        </p:nvSpPr>
        <p:spPr>
          <a:xfrm>
            <a:off x="846353" y="4255744"/>
            <a:ext cx="3624497" cy="1200329"/>
          </a:xfrm>
          <a:prstGeom prst="rect">
            <a:avLst/>
          </a:prstGeom>
          <a:noFill/>
        </p:spPr>
        <p:txBody>
          <a:bodyPr wrap="square" rtlCol="0">
            <a:spAutoFit/>
          </a:bodyPr>
          <a:lstStyle/>
          <a:p>
            <a:pPr algn="ctr"/>
            <a:r>
              <a:rPr lang="fr-FR" sz="3600" dirty="0">
                <a:solidFill>
                  <a:schemeClr val="accent1"/>
                </a:solidFill>
                <a:latin typeface="Berlin Sans FB" panose="020E0602020502020306" pitchFamily="34" charset="0"/>
              </a:rPr>
              <a:t>La vie ordinaire de chrétien</a:t>
            </a:r>
          </a:p>
        </p:txBody>
      </p:sp>
      <p:sp>
        <p:nvSpPr>
          <p:cNvPr id="6" name="ZoneTexte 5">
            <a:extLst>
              <a:ext uri="{FF2B5EF4-FFF2-40B4-BE49-F238E27FC236}">
                <a16:creationId xmlns:a16="http://schemas.microsoft.com/office/drawing/2014/main" id="{16E5AFAB-16DF-455E-8EB2-DA31C248EF31}"/>
              </a:ext>
            </a:extLst>
          </p:cNvPr>
          <p:cNvSpPr txBox="1"/>
          <p:nvPr/>
        </p:nvSpPr>
        <p:spPr>
          <a:xfrm>
            <a:off x="3667594" y="801763"/>
            <a:ext cx="3220368" cy="1200329"/>
          </a:xfrm>
          <a:prstGeom prst="rect">
            <a:avLst/>
          </a:prstGeom>
          <a:noFill/>
        </p:spPr>
        <p:txBody>
          <a:bodyPr wrap="square" rtlCol="0">
            <a:spAutoFit/>
          </a:bodyPr>
          <a:lstStyle/>
          <a:p>
            <a:pPr algn="ctr"/>
            <a:r>
              <a:rPr lang="fr-FR" sz="3600" dirty="0">
                <a:solidFill>
                  <a:schemeClr val="accent1"/>
                </a:solidFill>
                <a:latin typeface="Berlin Sans FB" panose="020E0602020502020306" pitchFamily="34" charset="0"/>
              </a:rPr>
              <a:t>Le temps de l’indépendance</a:t>
            </a:r>
          </a:p>
        </p:txBody>
      </p:sp>
      <p:sp>
        <p:nvSpPr>
          <p:cNvPr id="9" name="ZoneTexte 8">
            <a:extLst>
              <a:ext uri="{FF2B5EF4-FFF2-40B4-BE49-F238E27FC236}">
                <a16:creationId xmlns:a16="http://schemas.microsoft.com/office/drawing/2014/main" id="{A233000B-ADEA-4736-98CE-BD3C749D2781}"/>
              </a:ext>
            </a:extLst>
          </p:cNvPr>
          <p:cNvSpPr txBox="1"/>
          <p:nvPr/>
        </p:nvSpPr>
        <p:spPr>
          <a:xfrm>
            <a:off x="5923015" y="6164766"/>
            <a:ext cx="4762500" cy="523220"/>
          </a:xfrm>
          <a:prstGeom prst="rect">
            <a:avLst/>
          </a:prstGeom>
          <a:solidFill>
            <a:schemeClr val="accent1"/>
          </a:solidFill>
        </p:spPr>
        <p:txBody>
          <a:bodyPr wrap="square" rtlCol="0">
            <a:spAutoFit/>
          </a:bodyPr>
          <a:lstStyle/>
          <a:p>
            <a:pPr algn="ctr"/>
            <a:r>
              <a:rPr lang="fr-FR" sz="2800" dirty="0">
                <a:solidFill>
                  <a:schemeClr val="bg1"/>
                </a:solidFill>
                <a:latin typeface="Berlin Sans FB" panose="020E0602020502020306" pitchFamily="34" charset="0"/>
              </a:rPr>
              <a:t>Communauté - Fraternité</a:t>
            </a:r>
            <a:endParaRPr lang="fr-FR" dirty="0">
              <a:solidFill>
                <a:schemeClr val="bg1"/>
              </a:solidFill>
            </a:endParaRPr>
          </a:p>
        </p:txBody>
      </p:sp>
      <p:sp>
        <p:nvSpPr>
          <p:cNvPr id="10" name="ZoneTexte 9">
            <a:extLst>
              <a:ext uri="{FF2B5EF4-FFF2-40B4-BE49-F238E27FC236}">
                <a16:creationId xmlns:a16="http://schemas.microsoft.com/office/drawing/2014/main" id="{24A937C6-D26F-4EC0-A147-129D11289553}"/>
              </a:ext>
            </a:extLst>
          </p:cNvPr>
          <p:cNvSpPr txBox="1"/>
          <p:nvPr/>
        </p:nvSpPr>
        <p:spPr>
          <a:xfrm>
            <a:off x="263240" y="5841601"/>
            <a:ext cx="3624497" cy="646331"/>
          </a:xfrm>
          <a:prstGeom prst="rect">
            <a:avLst/>
          </a:prstGeom>
          <a:noFill/>
        </p:spPr>
        <p:txBody>
          <a:bodyPr wrap="square" rtlCol="0">
            <a:spAutoFit/>
          </a:bodyPr>
          <a:lstStyle/>
          <a:p>
            <a:pPr algn="ctr"/>
            <a:r>
              <a:rPr lang="fr-FR" sz="3600" dirty="0">
                <a:latin typeface="Berlin Sans FB" panose="020E0602020502020306" pitchFamily="34" charset="0"/>
                <a:sym typeface="Wingdings" panose="05000000000000000000" pitchFamily="2" charset="2"/>
              </a:rPr>
              <a:t> </a:t>
            </a:r>
            <a:r>
              <a:rPr lang="fr-FR" sz="3600" dirty="0">
                <a:latin typeface="Berlin Sans FB" panose="020E0602020502020306" pitchFamily="34" charset="0"/>
              </a:rPr>
              <a:t>Transition</a:t>
            </a:r>
          </a:p>
        </p:txBody>
      </p:sp>
      <p:pic>
        <p:nvPicPr>
          <p:cNvPr id="5" name="Image 4">
            <a:extLst>
              <a:ext uri="{FF2B5EF4-FFF2-40B4-BE49-F238E27FC236}">
                <a16:creationId xmlns:a16="http://schemas.microsoft.com/office/drawing/2014/main" id="{685BE91F-BA50-4A1B-8CB3-F0DE55119E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30037">
            <a:off x="190525" y="297531"/>
            <a:ext cx="3113102" cy="3267777"/>
          </a:xfrm>
          <a:prstGeom prst="rect">
            <a:avLst/>
          </a:prstGeom>
          <a:ln w="12700">
            <a:solidFill>
              <a:srgbClr val="C00000"/>
            </a:solidFill>
          </a:ln>
        </p:spPr>
      </p:pic>
      <p:pic>
        <p:nvPicPr>
          <p:cNvPr id="11" name="Image 10">
            <a:extLst>
              <a:ext uri="{FF2B5EF4-FFF2-40B4-BE49-F238E27FC236}">
                <a16:creationId xmlns:a16="http://schemas.microsoft.com/office/drawing/2014/main" id="{7081EF63-D1BA-4F56-AAF3-5BE312E6A6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0935" y="2077337"/>
            <a:ext cx="6166660" cy="4111107"/>
          </a:xfrm>
          <a:prstGeom prst="rect">
            <a:avLst/>
          </a:prstGeom>
          <a:ln w="19050">
            <a:solidFill>
              <a:schemeClr val="accent1"/>
            </a:solidFill>
          </a:ln>
        </p:spPr>
      </p:pic>
      <p:pic>
        <p:nvPicPr>
          <p:cNvPr id="13" name="Image 12">
            <a:extLst>
              <a:ext uri="{FF2B5EF4-FFF2-40B4-BE49-F238E27FC236}">
                <a16:creationId xmlns:a16="http://schemas.microsoft.com/office/drawing/2014/main" id="{FCEA0EC0-3A92-458C-864B-626D48221D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28299" y="168294"/>
            <a:ext cx="2772112" cy="2079084"/>
          </a:xfrm>
          <a:prstGeom prst="rect">
            <a:avLst/>
          </a:prstGeom>
          <a:ln w="12700">
            <a:solidFill>
              <a:srgbClr val="C00000"/>
            </a:solidFill>
          </a:ln>
        </p:spPr>
      </p:pic>
    </p:spTree>
    <p:extLst>
      <p:ext uri="{BB962C8B-B14F-4D97-AF65-F5344CB8AC3E}">
        <p14:creationId xmlns:p14="http://schemas.microsoft.com/office/powerpoint/2010/main" val="30065711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5B71D4-B041-4C94-ADED-70B6A9C0B4AB}"/>
              </a:ext>
            </a:extLst>
          </p:cNvPr>
          <p:cNvSpPr>
            <a:spLocks noGrp="1"/>
          </p:cNvSpPr>
          <p:nvPr>
            <p:ph type="title"/>
          </p:nvPr>
        </p:nvSpPr>
        <p:spPr>
          <a:xfrm>
            <a:off x="5291090" y="2336030"/>
            <a:ext cx="6640497" cy="2431280"/>
          </a:xfrm>
        </p:spPr>
        <p:txBody>
          <a:bodyPr>
            <a:normAutofit/>
          </a:bodyPr>
          <a:lstStyle/>
          <a:p>
            <a:pPr algn="ctr"/>
            <a:r>
              <a:rPr lang="fr-FR" sz="3600" cap="none" dirty="0">
                <a:solidFill>
                  <a:schemeClr val="tx1"/>
                </a:solidFill>
              </a:rPr>
              <a:t>Qu’est-ce qui peut favoriser l’intégration des néophytes dans la communauté chrétienne ?</a:t>
            </a:r>
            <a:br>
              <a:rPr lang="fr-FR" sz="3600" cap="none" dirty="0">
                <a:solidFill>
                  <a:schemeClr val="tx1"/>
                </a:solidFill>
              </a:rPr>
            </a:br>
            <a:endParaRPr lang="fr-FR" sz="3600" cap="none" dirty="0">
              <a:solidFill>
                <a:schemeClr val="tx1"/>
              </a:solidFill>
            </a:endParaRPr>
          </a:p>
        </p:txBody>
      </p:sp>
      <p:sp>
        <p:nvSpPr>
          <p:cNvPr id="3" name="ZoneTexte 2">
            <a:extLst>
              <a:ext uri="{FF2B5EF4-FFF2-40B4-BE49-F238E27FC236}">
                <a16:creationId xmlns:a16="http://schemas.microsoft.com/office/drawing/2014/main" id="{E3805993-4537-4649-B3A1-BC5414E75D90}"/>
              </a:ext>
            </a:extLst>
          </p:cNvPr>
          <p:cNvSpPr txBox="1"/>
          <p:nvPr/>
        </p:nvSpPr>
        <p:spPr>
          <a:xfrm>
            <a:off x="6107833" y="4944862"/>
            <a:ext cx="5078028" cy="461665"/>
          </a:xfrm>
          <a:prstGeom prst="rect">
            <a:avLst/>
          </a:prstGeom>
          <a:noFill/>
        </p:spPr>
        <p:txBody>
          <a:bodyPr wrap="square" rtlCol="0">
            <a:spAutoFit/>
          </a:bodyPr>
          <a:lstStyle/>
          <a:p>
            <a:r>
              <a:rPr lang="fr-FR" sz="2400" dirty="0">
                <a:solidFill>
                  <a:schemeClr val="accent5"/>
                </a:solidFill>
              </a:rPr>
              <a:t>Echange en petits groupes + remontée</a:t>
            </a:r>
          </a:p>
        </p:txBody>
      </p:sp>
      <p:pic>
        <p:nvPicPr>
          <p:cNvPr id="5" name="Image 4">
            <a:extLst>
              <a:ext uri="{FF2B5EF4-FFF2-40B4-BE49-F238E27FC236}">
                <a16:creationId xmlns:a16="http://schemas.microsoft.com/office/drawing/2014/main" id="{4C0A7BB7-44EB-4B50-8EE0-912A82C86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207267" cy="6858000"/>
          </a:xfrm>
          <a:prstGeom prst="rect">
            <a:avLst/>
          </a:prstGeom>
        </p:spPr>
      </p:pic>
    </p:spTree>
    <p:extLst>
      <p:ext uri="{BB962C8B-B14F-4D97-AF65-F5344CB8AC3E}">
        <p14:creationId xmlns:p14="http://schemas.microsoft.com/office/powerpoint/2010/main" val="6862286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B06A688-24D1-4D1B-AB22-D56C9FFBFF3B}"/>
              </a:ext>
            </a:extLst>
          </p:cNvPr>
          <p:cNvSpPr>
            <a:spLocks noGrp="1"/>
          </p:cNvSpPr>
          <p:nvPr>
            <p:ph type="title"/>
          </p:nvPr>
        </p:nvSpPr>
        <p:spPr/>
        <p:txBody>
          <a:bodyPr/>
          <a:lstStyle/>
          <a:p>
            <a:r>
              <a:rPr lang="fr-FR" cap="none" dirty="0">
                <a:solidFill>
                  <a:schemeClr val="tx1"/>
                </a:solidFill>
              </a:rPr>
              <a:t>RICA* n°238</a:t>
            </a:r>
          </a:p>
        </p:txBody>
      </p:sp>
      <p:sp>
        <p:nvSpPr>
          <p:cNvPr id="3" name="Espace réservé du contenu 2">
            <a:extLst>
              <a:ext uri="{FF2B5EF4-FFF2-40B4-BE49-F238E27FC236}">
                <a16:creationId xmlns:a16="http://schemas.microsoft.com/office/drawing/2014/main" id="{D46F1099-0970-4878-B7DC-4262F207CDE7}"/>
              </a:ext>
            </a:extLst>
          </p:cNvPr>
          <p:cNvSpPr>
            <a:spLocks noGrp="1"/>
          </p:cNvSpPr>
          <p:nvPr>
            <p:ph idx="1"/>
          </p:nvPr>
        </p:nvSpPr>
        <p:spPr>
          <a:xfrm>
            <a:off x="1159609" y="1908110"/>
            <a:ext cx="9872782" cy="4145371"/>
          </a:xfrm>
        </p:spPr>
        <p:txBody>
          <a:bodyPr>
            <a:normAutofit/>
          </a:bodyPr>
          <a:lstStyle/>
          <a:p>
            <a:pPr marL="0" indent="0" algn="just">
              <a:buNone/>
            </a:pPr>
            <a:r>
              <a:rPr lang="fr-FR" dirty="0">
                <a:latin typeface="Univers" panose="020B0503020202020204" pitchFamily="34" charset="0"/>
              </a:rPr>
              <a:t>« </a:t>
            </a:r>
            <a:r>
              <a:rPr lang="fr-FR" dirty="0">
                <a:solidFill>
                  <a:srgbClr val="00B0F0"/>
                </a:solidFill>
                <a:latin typeface="Univers" panose="020B0503020202020204" pitchFamily="34" charset="0"/>
              </a:rPr>
              <a:t>L’expérience nouvelle et fréquente des sacrements </a:t>
            </a:r>
            <a:r>
              <a:rPr lang="fr-FR" dirty="0">
                <a:latin typeface="Univers" panose="020B0503020202020204" pitchFamily="34" charset="0"/>
              </a:rPr>
              <a:t>par les néophytes, en même temps qu’elle éclaire leur </a:t>
            </a:r>
            <a:r>
              <a:rPr lang="fr-FR" dirty="0">
                <a:solidFill>
                  <a:schemeClr val="accent1">
                    <a:lumMod val="60000"/>
                    <a:lumOff val="40000"/>
                  </a:schemeClr>
                </a:solidFill>
                <a:latin typeface="Univers" panose="020B0503020202020204" pitchFamily="34" charset="0"/>
              </a:rPr>
              <a:t>intelligence des Ecritures</a:t>
            </a:r>
            <a:r>
              <a:rPr lang="fr-FR" dirty="0">
                <a:latin typeface="Univers" panose="020B0503020202020204" pitchFamily="34" charset="0"/>
              </a:rPr>
              <a:t>, développe leur connaissance de l’homme et rejaillit sur </a:t>
            </a:r>
            <a:r>
              <a:rPr lang="fr-FR" dirty="0">
                <a:solidFill>
                  <a:srgbClr val="92D050"/>
                </a:solidFill>
                <a:latin typeface="Univers" panose="020B0503020202020204" pitchFamily="34" charset="0"/>
              </a:rPr>
              <a:t>l’expérience de la communauté</a:t>
            </a:r>
            <a:r>
              <a:rPr lang="fr-FR" dirty="0">
                <a:latin typeface="Univers" panose="020B0503020202020204" pitchFamily="34" charset="0"/>
              </a:rPr>
              <a:t>, de sorte que leurs </a:t>
            </a:r>
            <a:r>
              <a:rPr lang="fr-FR" dirty="0">
                <a:solidFill>
                  <a:srgbClr val="92D050"/>
                </a:solidFill>
                <a:latin typeface="Univers" panose="020B0503020202020204" pitchFamily="34" charset="0"/>
              </a:rPr>
              <a:t>échanges avec les autres fidèles </a:t>
            </a:r>
            <a:r>
              <a:rPr lang="fr-FR" dirty="0">
                <a:latin typeface="Univers" panose="020B0503020202020204" pitchFamily="34" charset="0"/>
              </a:rPr>
              <a:t>deviennent plus faciles et plus riches. C’est pourquoi le temps de la mystagogie est de la plus haute importance : il permet aux néophytes, aidés de leurs parrains et marraines et de leurs pasteurs, d’</a:t>
            </a:r>
            <a:r>
              <a:rPr lang="fr-FR" dirty="0">
                <a:solidFill>
                  <a:srgbClr val="92D050"/>
                </a:solidFill>
                <a:latin typeface="Univers" panose="020B0503020202020204" pitchFamily="34" charset="0"/>
              </a:rPr>
              <a:t>entrer en relation plus étroite avec les fidèles </a:t>
            </a:r>
            <a:r>
              <a:rPr lang="fr-FR" dirty="0">
                <a:latin typeface="Univers" panose="020B0503020202020204" pitchFamily="34" charset="0"/>
              </a:rPr>
              <a:t>et de leur apporter une vision renouvelée de l’existence et un nouveau dynamisme. </a:t>
            </a:r>
            <a:r>
              <a:rPr lang="fr-FR" dirty="0">
                <a:solidFill>
                  <a:srgbClr val="92D050"/>
                </a:solidFill>
                <a:latin typeface="Univers" panose="020B0503020202020204" pitchFamily="34" charset="0"/>
              </a:rPr>
              <a:t>En les entourant d’attention et d’amitié</a:t>
            </a:r>
            <a:r>
              <a:rPr lang="fr-FR" dirty="0">
                <a:latin typeface="Univers" panose="020B0503020202020204" pitchFamily="34" charset="0"/>
              </a:rPr>
              <a:t>, </a:t>
            </a:r>
            <a:r>
              <a:rPr lang="fr-FR" b="1" u="sng" dirty="0">
                <a:latin typeface="Univers" panose="020B0503020202020204" pitchFamily="34" charset="0"/>
              </a:rPr>
              <a:t>on veillera particulièrement à l’affermissement de leur vie chrétienne et à leur insertion pleine et joyeuse dans la communauté. » </a:t>
            </a:r>
          </a:p>
          <a:p>
            <a:pPr algn="just"/>
            <a:endParaRPr lang="fr-FR" dirty="0">
              <a:latin typeface="Univers" panose="020B0503020202020204" pitchFamily="34" charset="0"/>
            </a:endParaRPr>
          </a:p>
        </p:txBody>
      </p:sp>
      <p:sp>
        <p:nvSpPr>
          <p:cNvPr id="4" name="ZoneTexte 3">
            <a:extLst>
              <a:ext uri="{FF2B5EF4-FFF2-40B4-BE49-F238E27FC236}">
                <a16:creationId xmlns:a16="http://schemas.microsoft.com/office/drawing/2014/main" id="{92ACF331-BAF9-488B-AB32-4F8B4FF4C47B}"/>
              </a:ext>
            </a:extLst>
          </p:cNvPr>
          <p:cNvSpPr txBox="1"/>
          <p:nvPr/>
        </p:nvSpPr>
        <p:spPr>
          <a:xfrm>
            <a:off x="6764216" y="6283569"/>
            <a:ext cx="4888524" cy="400110"/>
          </a:xfrm>
          <a:prstGeom prst="rect">
            <a:avLst/>
          </a:prstGeom>
          <a:noFill/>
        </p:spPr>
        <p:txBody>
          <a:bodyPr wrap="square" rtlCol="0">
            <a:spAutoFit/>
          </a:bodyPr>
          <a:lstStyle/>
          <a:p>
            <a:r>
              <a:rPr lang="fr-FR" sz="2000" dirty="0">
                <a:solidFill>
                  <a:schemeClr val="bg1"/>
                </a:solidFill>
              </a:rPr>
              <a:t>* Rituel de l’Initiation Chrétienne des Adultes</a:t>
            </a:r>
          </a:p>
        </p:txBody>
      </p:sp>
    </p:spTree>
    <p:extLst>
      <p:ext uri="{BB962C8B-B14F-4D97-AF65-F5344CB8AC3E}">
        <p14:creationId xmlns:p14="http://schemas.microsoft.com/office/powerpoint/2010/main" val="22966046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890144-BF38-4DE9-A7DF-CA3CCB7245FB}"/>
              </a:ext>
            </a:extLst>
          </p:cNvPr>
          <p:cNvSpPr>
            <a:spLocks noGrp="1"/>
          </p:cNvSpPr>
          <p:nvPr>
            <p:ph type="title"/>
          </p:nvPr>
        </p:nvSpPr>
        <p:spPr/>
        <p:txBody>
          <a:bodyPr/>
          <a:lstStyle/>
          <a:p>
            <a:r>
              <a:rPr lang="fr-FR" cap="none" dirty="0">
                <a:solidFill>
                  <a:schemeClr val="tx1"/>
                </a:solidFill>
              </a:rPr>
              <a:t>La Joie de l’Evangile n°166</a:t>
            </a:r>
          </a:p>
        </p:txBody>
      </p:sp>
      <p:sp>
        <p:nvSpPr>
          <p:cNvPr id="3" name="Espace réservé du contenu 2">
            <a:extLst>
              <a:ext uri="{FF2B5EF4-FFF2-40B4-BE49-F238E27FC236}">
                <a16:creationId xmlns:a16="http://schemas.microsoft.com/office/drawing/2014/main" id="{A8D6A625-E874-42E8-ACA9-7238762D71F0}"/>
              </a:ext>
            </a:extLst>
          </p:cNvPr>
          <p:cNvSpPr>
            <a:spLocks noGrp="1"/>
          </p:cNvSpPr>
          <p:nvPr>
            <p:ph idx="1"/>
          </p:nvPr>
        </p:nvSpPr>
        <p:spPr>
          <a:xfrm>
            <a:off x="719092" y="2237172"/>
            <a:ext cx="10547485" cy="4491011"/>
          </a:xfrm>
        </p:spPr>
        <p:txBody>
          <a:bodyPr>
            <a:normAutofit/>
          </a:bodyPr>
          <a:lstStyle/>
          <a:p>
            <a:pPr marL="0" indent="0" algn="just">
              <a:buNone/>
            </a:pPr>
            <a:r>
              <a:rPr lang="fr-FR" dirty="0">
                <a:latin typeface="Univers" panose="020B0503020202020204" pitchFamily="34" charset="0"/>
              </a:rPr>
              <a:t>« Une autre caractéristique de la </a:t>
            </a:r>
            <a:r>
              <a:rPr lang="fr-FR" dirty="0">
                <a:solidFill>
                  <a:srgbClr val="92D050"/>
                </a:solidFill>
                <a:latin typeface="Univers" panose="020B0503020202020204" pitchFamily="34" charset="0"/>
              </a:rPr>
              <a:t>catéchèse</a:t>
            </a:r>
            <a:r>
              <a:rPr lang="fr-FR" dirty="0">
                <a:latin typeface="Univers" panose="020B0503020202020204" pitchFamily="34" charset="0"/>
              </a:rPr>
              <a:t> […] est celle de l’initiation mystagogique, qui signifie essentiellement deux choses : </a:t>
            </a:r>
            <a:r>
              <a:rPr lang="fr-FR" dirty="0">
                <a:solidFill>
                  <a:schemeClr val="accent1">
                    <a:lumMod val="60000"/>
                    <a:lumOff val="40000"/>
                  </a:schemeClr>
                </a:solidFill>
                <a:latin typeface="Univers" panose="020B0503020202020204" pitchFamily="34" charset="0"/>
              </a:rPr>
              <a:t>la progressivité nécessaire de l’expérience de formation dans laquelle toute la communauté intervient </a:t>
            </a:r>
            <a:r>
              <a:rPr lang="fr-FR" dirty="0">
                <a:latin typeface="Univers" panose="020B0503020202020204" pitchFamily="34" charset="0"/>
              </a:rPr>
              <a:t>et une </a:t>
            </a:r>
            <a:r>
              <a:rPr lang="fr-FR" dirty="0">
                <a:solidFill>
                  <a:srgbClr val="00B0F0"/>
                </a:solidFill>
                <a:latin typeface="Univers" panose="020B0503020202020204" pitchFamily="34" charset="0"/>
              </a:rPr>
              <a:t>valorisation renouvelée des signes liturgiques de l’initiation chrétienne</a:t>
            </a:r>
            <a:r>
              <a:rPr lang="fr-FR" dirty="0">
                <a:latin typeface="Univers" panose="020B0503020202020204" pitchFamily="34" charset="0"/>
              </a:rPr>
              <a:t>. […] La rencontre catéchétique est une </a:t>
            </a:r>
            <a:r>
              <a:rPr lang="fr-FR" dirty="0">
                <a:solidFill>
                  <a:srgbClr val="92D050"/>
                </a:solidFill>
                <a:latin typeface="Univers" panose="020B0503020202020204" pitchFamily="34" charset="0"/>
              </a:rPr>
              <a:t>annonce de la Parole </a:t>
            </a:r>
            <a:r>
              <a:rPr lang="fr-FR" dirty="0">
                <a:latin typeface="Univers" panose="020B0503020202020204" pitchFamily="34" charset="0"/>
              </a:rPr>
              <a:t>et est centrée sur elle, mais elle a toujours besoin d’un environnement adapté et d’une motivation attirante, de l’usage de symboles parlants, de l’insertion dans un vaste processus de croissance et d’intégration de toutes les dimensions de la personne </a:t>
            </a:r>
            <a:r>
              <a:rPr lang="fr-FR" dirty="0">
                <a:solidFill>
                  <a:srgbClr val="00B0F0"/>
                </a:solidFill>
                <a:latin typeface="Univers" panose="020B0503020202020204" pitchFamily="34" charset="0"/>
              </a:rPr>
              <a:t>dans un cheminement communautaire d’écoute et de réponse</a:t>
            </a:r>
            <a:r>
              <a:rPr lang="fr-FR" dirty="0">
                <a:latin typeface="Univers" panose="020B0503020202020204" pitchFamily="34" charset="0"/>
              </a:rPr>
              <a:t>. »</a:t>
            </a:r>
          </a:p>
          <a:p>
            <a:pPr algn="just"/>
            <a:endParaRPr lang="fr-FR" dirty="0">
              <a:latin typeface="Univers" panose="020B0503020202020204" pitchFamily="34" charset="0"/>
            </a:endParaRPr>
          </a:p>
        </p:txBody>
      </p:sp>
    </p:spTree>
    <p:extLst>
      <p:ext uri="{BB962C8B-B14F-4D97-AF65-F5344CB8AC3E}">
        <p14:creationId xmlns:p14="http://schemas.microsoft.com/office/powerpoint/2010/main" val="1795322016"/>
      </p:ext>
    </p:extLst>
  </p:cSld>
  <p:clrMapOvr>
    <a:masterClrMapping/>
  </p:clrMapOvr>
</p:sld>
</file>

<file path=ppt/theme/theme1.xml><?xml version="1.0" encoding="utf-8"?>
<a:theme xmlns:a="http://schemas.openxmlformats.org/drawingml/2006/main" name="Galerie">
  <a:themeElements>
    <a:clrScheme name="Galerie">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erie">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erie">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1869</TotalTime>
  <Words>2822</Words>
  <Application>Microsoft Office PowerPoint</Application>
  <PresentationFormat>Grand écran</PresentationFormat>
  <Paragraphs>226</Paragraphs>
  <Slides>22</Slides>
  <Notes>22</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22</vt:i4>
      </vt:variant>
    </vt:vector>
  </HeadingPairs>
  <TitlesOfParts>
    <vt:vector size="30" baseType="lpstr">
      <vt:lpstr>Arial</vt:lpstr>
      <vt:lpstr>Berlin Sans FB</vt:lpstr>
      <vt:lpstr>Bradley Hand ITC</vt:lpstr>
      <vt:lpstr>Calibri</vt:lpstr>
      <vt:lpstr>Gill Sans MT</vt:lpstr>
      <vt:lpstr>Univers</vt:lpstr>
      <vt:lpstr>Wingdings</vt:lpstr>
      <vt:lpstr>Galerie</vt:lpstr>
      <vt:lpstr>Favoriser l’intégration des néophytes dans la communauté chrétienne</vt:lpstr>
      <vt:lpstr>Le contexte</vt:lpstr>
      <vt:lpstr>Présentation PowerPoint</vt:lpstr>
      <vt:lpstr>Présentation PowerPoint</vt:lpstr>
      <vt:lpstr>Présentation PowerPoint</vt:lpstr>
      <vt:lpstr>Présentation PowerPoint</vt:lpstr>
      <vt:lpstr>Qu’est-ce qui peut favoriser l’intégration des néophytes dans la communauté chrétienne ? </vt:lpstr>
      <vt:lpstr>RICA* n°238</vt:lpstr>
      <vt:lpstr>La Joie de l’Evangile n°166</vt:lpstr>
      <vt:lpstr>L’accompagnement après le baptême</vt:lpstr>
      <vt:lpstr>Un temps équilibré entre enseignement et expérience de vie … </vt:lpstr>
      <vt:lpstr>Pour créer du lien avec la communauté : une proposition à vivre en paroisse</vt:lpstr>
      <vt:lpstr>Présentation PowerPoint</vt:lpstr>
      <vt:lpstr>Présentation PowerPoint</vt:lpstr>
      <vt:lpstr>Présentation PowerPoint</vt:lpstr>
      <vt:lpstr>ingredients de la journée</vt:lpstr>
      <vt:lpstr>Présentation PowerPoint</vt:lpstr>
      <vt:lpstr>Présentation PowerPoint</vt:lpstr>
      <vt:lpstr>Supports</vt:lpstr>
      <vt:lpstr>Une proposition à mettre en place avec votre curé, l’EAP et l’équipe liturgique</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catechumenat</dc:creator>
  <cp:lastModifiedBy>catechumenat</cp:lastModifiedBy>
  <cp:revision>178</cp:revision>
  <dcterms:created xsi:type="dcterms:W3CDTF">2020-02-25T15:30:49Z</dcterms:created>
  <dcterms:modified xsi:type="dcterms:W3CDTF">2020-08-27T08:22:56Z</dcterms:modified>
</cp:coreProperties>
</file>